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60" r:id="rId4"/>
    <p:sldId id="261" r:id="rId5"/>
    <p:sldId id="258" r:id="rId6"/>
    <p:sldId id="259" r:id="rId7"/>
    <p:sldId id="264" r:id="rId8"/>
    <p:sldId id="265" r:id="rId9"/>
    <p:sldId id="266" r:id="rId10"/>
    <p:sldId id="267" r:id="rId11"/>
    <p:sldId id="268" r:id="rId12"/>
    <p:sldId id="269" r:id="rId13"/>
    <p:sldId id="270" r:id="rId14"/>
    <p:sldId id="271" r:id="rId15"/>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1C86B4-6862-4DE6-9860-89BDA4A7A0C7}" v="121" dt="2024-08-01T05:39:15.831"/>
    <p1510:client id="{8CC5CCC9-F9B9-8797-0F82-717766002359}" v="2" dt="2024-08-01T05:31:02.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BC7D9D2-92DB-4B99-8F58-1CAC8A2B7A70}" type="datetimeFigureOut">
              <a:rPr lang="en-AU" smtClean="0"/>
              <a:t>4/08/2024</a:t>
            </a:fld>
            <a:endParaRPr lang="en-AU"/>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D89D681-A475-4C32-A424-00947DB7C277}" type="slidenum">
              <a:rPr lang="en-AU" smtClean="0"/>
              <a:t>‹#›</a:t>
            </a:fld>
            <a:endParaRPr lang="en-AU"/>
          </a:p>
        </p:txBody>
      </p:sp>
    </p:spTree>
    <p:extLst>
      <p:ext uri="{BB962C8B-B14F-4D97-AF65-F5344CB8AC3E}">
        <p14:creationId xmlns:p14="http://schemas.microsoft.com/office/powerpoint/2010/main" val="1530804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latin typeface="Arial" panose="020B0604020202020204" pitchFamily="34" charset="0"/>
                <a:cs typeface="Arial" panose="020B0604020202020204" pitchFamily="34" charset="0"/>
              </a:rPr>
              <a:t>Introduction to Panel by MC (Steven Blaine)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(20 mins)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latin typeface="Arial" panose="020B0604020202020204" pitchFamily="34" charset="0"/>
              <a:cs typeface="Arial" panose="020B0604020202020204" pitchFamily="34" charset="0"/>
            </a:endParaRPr>
          </a:p>
          <a:p>
            <a:r>
              <a:rPr lang="en-AU" sz="1800" u="sng">
                <a:latin typeface="Arial" panose="020B0604020202020204" pitchFamily="34" charset="0"/>
                <a:cs typeface="Arial" panose="020B0604020202020204" pitchFamily="34" charset="0"/>
              </a:rPr>
              <a:t>PANEL</a:t>
            </a:r>
          </a:p>
          <a:p>
            <a:pPr>
              <a:lnSpc>
                <a:spcPct val="100000"/>
              </a:lnSpc>
              <a:spcBef>
                <a:spcPts val="0"/>
              </a:spcBef>
              <a:spcAft>
                <a:spcPts val="600"/>
              </a:spcAft>
            </a:pPr>
            <a:endParaRPr lang="en-US" sz="1800">
              <a:latin typeface="Arial" panose="020B0604020202020204" pitchFamily="34" charset="0"/>
              <a:cs typeface="Arial" panose="020B0604020202020204" pitchFamily="34" charset="0"/>
            </a:endParaRPr>
          </a:p>
          <a:p>
            <a:pPr>
              <a:lnSpc>
                <a:spcPct val="100000"/>
              </a:lnSpc>
              <a:spcBef>
                <a:spcPts val="0"/>
              </a:spcBef>
              <a:spcAft>
                <a:spcPts val="600"/>
              </a:spcAft>
            </a:pPr>
            <a:r>
              <a:rPr lang="en-US" sz="1200">
                <a:latin typeface="Arial" panose="020B0604020202020204" pitchFamily="34" charset="0"/>
                <a:cs typeface="Arial" panose="020B0604020202020204" pitchFamily="34" charset="0"/>
              </a:rPr>
              <a:t>Mike Morgan - Chair, WA Brewers Association</a:t>
            </a:r>
          </a:p>
          <a:p>
            <a:pPr>
              <a:lnSpc>
                <a:spcPct val="100000"/>
              </a:lnSpc>
              <a:spcBef>
                <a:spcPts val="0"/>
              </a:spcBef>
              <a:spcAft>
                <a:spcPts val="600"/>
              </a:spcAft>
            </a:pPr>
            <a:endParaRPr lang="en-US" sz="1200">
              <a:latin typeface="Arial" panose="020B0604020202020204" pitchFamily="34" charset="0"/>
              <a:cs typeface="Arial" panose="020B0604020202020204" pitchFamily="34" charset="0"/>
            </a:endParaRPr>
          </a:p>
          <a:p>
            <a:pPr>
              <a:lnSpc>
                <a:spcPct val="100000"/>
              </a:lnSpc>
              <a:spcBef>
                <a:spcPts val="0"/>
              </a:spcBef>
              <a:spcAft>
                <a:spcPts val="600"/>
              </a:spcAft>
            </a:pPr>
            <a:r>
              <a:rPr lang="en-US" sz="1200">
                <a:latin typeface="Arial" panose="020B0604020202020204" pitchFamily="34" charset="0"/>
                <a:cs typeface="Arial" panose="020B0604020202020204" pitchFamily="34" charset="0"/>
              </a:rPr>
              <a:t>Kylie Lethbridge - CEO, Independent Brewers Association</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200">
                <a:latin typeface="Arial" panose="020B0604020202020204" pitchFamily="34" charset="0"/>
                <a:cs typeface="Arial" panose="020B0604020202020204" pitchFamily="34" charset="0"/>
              </a:rPr>
              <a:t>Keith Warrick - Chair, SW Brewers Alliance</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200">
                <a:latin typeface="Arial" panose="020B0604020202020204" pitchFamily="34" charset="0"/>
                <a:cs typeface="Arial" panose="020B0604020202020204" pitchFamily="34" charset="0"/>
              </a:rPr>
              <a:t>Susan Hall – Executive Director Agribusiness Food and Trade</a:t>
            </a:r>
          </a:p>
          <a:p>
            <a:endParaRPr lang="en-AU"/>
          </a:p>
        </p:txBody>
      </p:sp>
      <p:sp>
        <p:nvSpPr>
          <p:cNvPr id="4" name="Slide Number Placeholder 3"/>
          <p:cNvSpPr>
            <a:spLocks noGrp="1"/>
          </p:cNvSpPr>
          <p:nvPr>
            <p:ph type="sldNum" sz="quarter" idx="5"/>
          </p:nvPr>
        </p:nvSpPr>
        <p:spPr/>
        <p:txBody>
          <a:bodyPr/>
          <a:lstStyle/>
          <a:p>
            <a:fld id="{4D89D681-A475-4C32-A424-00947DB7C277}" type="slidenum">
              <a:rPr lang="en-AU" smtClean="0"/>
              <a:t>1</a:t>
            </a:fld>
            <a:endParaRPr lang="en-AU"/>
          </a:p>
        </p:txBody>
      </p:sp>
    </p:spTree>
    <p:extLst>
      <p:ext uri="{BB962C8B-B14F-4D97-AF65-F5344CB8AC3E}">
        <p14:creationId xmlns:p14="http://schemas.microsoft.com/office/powerpoint/2010/main" val="119859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rPr>
              <a:t>(MC Steven Blaine): </a:t>
            </a:r>
            <a:r>
              <a:rPr lang="en-US" sz="1100" b="1">
                <a:solidFill>
                  <a:schemeClr val="accent2"/>
                </a:solidFill>
                <a:highlight>
                  <a:srgbClr val="FFFF00"/>
                </a:highlight>
                <a:latin typeface="Arial" panose="020B0604020202020204" pitchFamily="34" charset="0"/>
                <a:cs typeface="Arial" panose="020B0604020202020204" pitchFamily="34" charset="0"/>
              </a:rPr>
              <a:t> Why have a WA Craft Beer Strategy? Perspectives from the Project Partners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rPr>
              <a:t>Kylie Lethbridge - CEO, Independent Brewers Association</a:t>
            </a:r>
          </a:p>
          <a:p>
            <a:pPr marL="171450" indent="-171450">
              <a:buFontTx/>
              <a:buChar char="-"/>
            </a:pPr>
            <a:r>
              <a:rPr lang="en-US" sz="1100">
                <a:latin typeface="Arial" panose="020B0604020202020204" pitchFamily="34" charset="0"/>
                <a:cs typeface="Arial" panose="020B0604020202020204" pitchFamily="34" charset="0"/>
              </a:rPr>
              <a:t>IBA National road map and state-based strategies – importance of partnering with state governments. </a:t>
            </a:r>
          </a:p>
          <a:p>
            <a:r>
              <a:rPr lang="en-US" sz="1100" b="1" i="1">
                <a:latin typeface="Arial" panose="020B0604020202020204" pitchFamily="34" charset="0"/>
                <a:cs typeface="Arial" panose="020B0604020202020204" pitchFamily="34" charset="0"/>
              </a:rPr>
              <a:t>Mike Morgan - WA Brewers Association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effectLst/>
                <a:latin typeface="Arial" panose="020B0604020202020204" pitchFamily="34" charset="0"/>
                <a:ea typeface="Calibri" panose="020F0502020204030204" pitchFamily="34" charset="0"/>
                <a:cs typeface="Arial" panose="020B0604020202020204" pitchFamily="34" charset="0"/>
              </a:rPr>
              <a:t>- Aims to provide a pathway for the industry and government to work more closely over the coming decade with a vision of encouraging more opportunities for people to enjoy and experience the unique range of WA beers.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i="1">
                <a:latin typeface="Arial" panose="020B0604020202020204" pitchFamily="34" charset="0"/>
                <a:cs typeface="Arial" panose="020B0604020202020204" pitchFamily="34" charset="0"/>
              </a:rPr>
              <a:t>Keith Warrick - Chair, SW Brewers Alliance</a:t>
            </a:r>
          </a:p>
          <a:p>
            <a:pPr marL="171450" indent="-171450">
              <a:buFontTx/>
              <a:buChar char="-"/>
            </a:pPr>
            <a:r>
              <a:rPr lang="en-AU" sz="1100">
                <a:latin typeface="Arial" panose="020B0604020202020204" pitchFamily="34" charset="0"/>
                <a:cs typeface="Arial" panose="020B0604020202020204" pitchFamily="34" charset="0"/>
              </a:rPr>
              <a:t>Local perspective and alignment with Alliance activities. Each industry group (National, State and Local) has different functions but working to an agreed broader strategy</a:t>
            </a:r>
          </a:p>
          <a:p>
            <a:pPr marL="0" indent="0">
              <a:buFontTx/>
              <a:buNone/>
            </a:pPr>
            <a:r>
              <a:rPr lang="en-US" sz="1100" b="1" i="1">
                <a:latin typeface="Arial" panose="020B0604020202020204" pitchFamily="34" charset="0"/>
                <a:cs typeface="Arial" panose="020B0604020202020204" pitchFamily="34" charset="0"/>
              </a:rPr>
              <a:t>Susan Hall – Department of </a:t>
            </a:r>
            <a:r>
              <a:rPr lang="en-US" sz="1100" b="1" i="1">
                <a:solidFill>
                  <a:schemeClr val="tx1"/>
                </a:solidFill>
                <a:latin typeface="Arial" panose="020B0604020202020204" pitchFamily="34" charset="0"/>
                <a:cs typeface="Arial" panose="020B0604020202020204" pitchFamily="34" charset="0"/>
              </a:rPr>
              <a:t>Primary</a:t>
            </a:r>
            <a:r>
              <a:rPr lang="en-US" sz="1100" b="1" i="1">
                <a:latin typeface="Arial" panose="020B0604020202020204" pitchFamily="34" charset="0"/>
                <a:cs typeface="Arial" panose="020B0604020202020204" pitchFamily="34" charset="0"/>
              </a:rPr>
              <a:t> Industries and Regional Development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100">
                <a:effectLst/>
                <a:latin typeface="Arial" panose="020B0604020202020204" pitchFamily="34" charset="0"/>
                <a:ea typeface="Calibri" panose="020F0502020204030204" pitchFamily="34" charset="0"/>
                <a:cs typeface="Arial" panose="020B0604020202020204" pitchFamily="34" charset="0"/>
              </a:rPr>
              <a:t>- Contributes to the WA Government’s broader economic development framework </a:t>
            </a:r>
            <a:r>
              <a:rPr lang="en-AU" sz="1100" i="1">
                <a:effectLst/>
                <a:latin typeface="Arial" panose="020B0604020202020204" pitchFamily="34" charset="0"/>
                <a:ea typeface="Calibri" panose="020F0502020204030204" pitchFamily="34" charset="0"/>
                <a:cs typeface="Arial" panose="020B0604020202020204" pitchFamily="34" charset="0"/>
              </a:rPr>
              <a:t>‘Diversify WA: Future State’</a:t>
            </a:r>
            <a:r>
              <a:rPr lang="en-AU" sz="1100">
                <a:effectLst/>
                <a:latin typeface="Arial" panose="020B0604020202020204" pitchFamily="34" charset="0"/>
                <a:ea typeface="Calibri" panose="020F0502020204030204" pitchFamily="34" charset="0"/>
                <a:cs typeface="Arial" panose="020B0604020202020204" pitchFamily="34" charset="0"/>
              </a:rPr>
              <a:t>, which provides a blueprint for collaboration between government, industry and the community, and supports WA Government’s focus on creating secure, quality jobs, growing and diversifying the economy and attracting investment. </a:t>
            </a:r>
            <a:endParaRPr lang="en-AU" sz="11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D89D681-A475-4C32-A424-00947DB7C277}" type="slidenum">
              <a:rPr lang="en-AU" smtClean="0"/>
              <a:t>2</a:t>
            </a:fld>
            <a:endParaRPr lang="en-AU"/>
          </a:p>
        </p:txBody>
      </p:sp>
    </p:spTree>
    <p:extLst>
      <p:ext uri="{BB962C8B-B14F-4D97-AF65-F5344CB8AC3E}">
        <p14:creationId xmlns:p14="http://schemas.microsoft.com/office/powerpoint/2010/main" val="3090335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a:latin typeface="Arial" panose="020B0604020202020204" pitchFamily="34" charset="0"/>
                <a:cs typeface="Arial" panose="020B0604020202020204" pitchFamily="34" charset="0"/>
              </a:rPr>
              <a:t>Susan Hall (</a:t>
            </a:r>
            <a:r>
              <a:rPr lang="en-US" sz="1200" b="1" i="1" err="1">
                <a:latin typeface="Arial" panose="020B0604020202020204" pitchFamily="34" charset="0"/>
                <a:cs typeface="Arial" panose="020B0604020202020204" pitchFamily="34" charset="0"/>
              </a:rPr>
              <a:t>cont</a:t>
            </a:r>
            <a:r>
              <a:rPr lang="en-US" sz="1200" b="1" i="1">
                <a:latin typeface="Arial" panose="020B0604020202020204" pitchFamily="34" charset="0"/>
                <a:cs typeface="Arial" panose="020B0604020202020204" pitchFamily="34" charset="0"/>
              </a:rPr>
              <a:t>_)</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Arial" panose="020B0604020202020204" pitchFamily="34" charset="0"/>
                <a:ea typeface="Calibri" panose="020F0502020204030204" pitchFamily="34" charset="0"/>
                <a:cs typeface="Arial" panose="020B0604020202020204" pitchFamily="34" charset="0"/>
              </a:rPr>
              <a:t>Beer manufacturing relies on agricultural inputs such as grains, hops, fruits, and other raw materials (for example indigenous native botanicals), and the industry requires equipment, machinery and  packaging materials resulting in </a:t>
            </a:r>
            <a:r>
              <a:rPr lang="en-AU" sz="1200" kern="0">
                <a:effectLst/>
                <a:latin typeface="Arial" panose="020B0604020202020204" pitchFamily="34" charset="0"/>
                <a:ea typeface="Calibri" panose="020F0502020204030204" pitchFamily="34" charset="0"/>
                <a:cs typeface="Arial" panose="020B0604020202020204" pitchFamily="34" charset="0"/>
              </a:rPr>
              <a:t>significant economic flow-on effects on various parts of the economy.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a:solidFill>
                  <a:srgbClr val="231F20"/>
                </a:solidFill>
                <a:effectLst/>
                <a:latin typeface="Arial" panose="020B0604020202020204" pitchFamily="34" charset="0"/>
                <a:ea typeface="Aptos" panose="020B0004020202020204" pitchFamily="34" charset="0"/>
                <a:cs typeface="Arial" panose="020B0604020202020204" pitchFamily="34" charset="0"/>
              </a:rPr>
              <a:t>Breweries are also supported by a range of regionally based businesses that provide ingredients and services (transport and distribution, hospitality venues  and retail services) supporting employment and regional income generation.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a:effectLst/>
                <a:latin typeface="Arial" panose="020B0604020202020204" pitchFamily="34" charset="0"/>
                <a:ea typeface="Calibri" panose="020F0502020204030204" pitchFamily="34" charset="0"/>
                <a:cs typeface="Arial" panose="020B0604020202020204" pitchFamily="34" charset="0"/>
              </a:rPr>
              <a:t>In the absence of a strategy the Agribusiness Food and Trade directorate of DPIRD has already been providing assistance as follows:</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a:solidFill>
                  <a:srgbClr val="404040"/>
                </a:solidFill>
                <a:effectLst/>
                <a:latin typeface="Arial" panose="020B0604020202020204" pitchFamily="34" charset="0"/>
                <a:ea typeface="Calibri" panose="020F0502020204030204" pitchFamily="34" charset="0"/>
                <a:cs typeface="Arial" panose="020B0604020202020204" pitchFamily="34" charset="0"/>
              </a:rPr>
              <a:t>capability building workshops (Chris Baddock the keynote speaker today has been sponsored to run workshops in SW and Perth this week) and we have delivered domestic market pathways program, export workshops; digitalisation programs; ESG and circular economy events and we are pleased to sponsor today’s event.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a:effectLst/>
                <a:latin typeface="Arial" panose="020B0604020202020204" pitchFamily="34" charset="0"/>
                <a:ea typeface="Calibri" panose="020F0502020204030204" pitchFamily="34" charset="0"/>
                <a:cs typeface="Arial" panose="020B0604020202020204" pitchFamily="34" charset="0"/>
              </a:rPr>
              <a:t>Over the past five years the State Government has provided ~$6.6 million in grants to individual businesses to help grow the craft beer sector through a range of DPIRD </a:t>
            </a:r>
            <a:r>
              <a:rPr lang="en-AU" sz="1200">
                <a:solidFill>
                  <a:srgbClr val="404040"/>
                </a:solidFill>
                <a:effectLst/>
                <a:latin typeface="Arial" panose="020B0604020202020204" pitchFamily="34" charset="0"/>
                <a:ea typeface="Calibri" panose="020F0502020204030204" pitchFamily="34" charset="0"/>
                <a:cs typeface="Arial" panose="020B0604020202020204" pitchFamily="34" charset="0"/>
              </a:rPr>
              <a:t>schemes of assistance such as the Value-Add Investment Grants, Regional Economic Development grants of RDC’s; and Agrifood and Beverage Vouchers (which Rd 6 is currently open).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a:effectLst/>
                <a:latin typeface="Arial" panose="020B0604020202020204" pitchFamily="34" charset="0"/>
                <a:ea typeface="Calibri" panose="020F0502020204030204" pitchFamily="34" charset="0"/>
                <a:cs typeface="Arial" panose="020B0604020202020204" pitchFamily="34" charset="0"/>
              </a:rPr>
              <a:t>Wastewater management guidelines are available on the DPIRD website.</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AU" sz="1200">
                <a:effectLst/>
                <a:latin typeface="Arial" panose="020B0604020202020204" pitchFamily="34" charset="0"/>
                <a:ea typeface="Calibri" panose="020F0502020204030204" pitchFamily="34" charset="0"/>
                <a:cs typeface="Arial" panose="020B0604020202020204" pitchFamily="34" charset="0"/>
              </a:rPr>
              <a:t>Local area business clusters promoting the SW Brewers Alliance and early strategy work has commenced with the WA Hop Growers Association.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200">
                <a:effectLst/>
                <a:latin typeface="Arial" panose="020B0604020202020204" pitchFamily="34" charset="0"/>
                <a:ea typeface="Calibri" panose="020F0502020204030204" pitchFamily="34" charset="0"/>
                <a:cs typeface="Arial" panose="020B0604020202020204" pitchFamily="34" charset="0"/>
              </a:rPr>
              <a:t>Having this strategy will provide a more co-ordinated and planned approach to service delivery by DPIRD and other agencies in collaboration with industry.</a:t>
            </a:r>
          </a:p>
        </p:txBody>
      </p:sp>
      <p:sp>
        <p:nvSpPr>
          <p:cNvPr id="4" name="Slide Number Placeholder 3"/>
          <p:cNvSpPr>
            <a:spLocks noGrp="1"/>
          </p:cNvSpPr>
          <p:nvPr>
            <p:ph type="sldNum" sz="quarter" idx="5"/>
          </p:nvPr>
        </p:nvSpPr>
        <p:spPr/>
        <p:txBody>
          <a:bodyPr/>
          <a:lstStyle/>
          <a:p>
            <a:fld id="{4D89D681-A475-4C32-A424-00947DB7C277}" type="slidenum">
              <a:rPr lang="en-AU" smtClean="0"/>
              <a:t>3</a:t>
            </a:fld>
            <a:endParaRPr lang="en-AU"/>
          </a:p>
        </p:txBody>
      </p:sp>
    </p:spTree>
    <p:extLst>
      <p:ext uri="{BB962C8B-B14F-4D97-AF65-F5344CB8AC3E}">
        <p14:creationId xmlns:p14="http://schemas.microsoft.com/office/powerpoint/2010/main" val="2557205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latin typeface="Arial" panose="020B0604020202020204" pitchFamily="34" charset="0"/>
                <a:cs typeface="Arial" panose="020B0604020202020204" pitchFamily="34" charset="0"/>
              </a:rPr>
              <a:t>(MC: Steven Blaine): </a:t>
            </a:r>
            <a:endParaRPr lang="en-AU" sz="1100">
              <a:latin typeface="Arial" panose="020B0604020202020204" pitchFamily="34" charset="0"/>
              <a:cs typeface="Arial" panose="020B0604020202020204" pitchFamily="34" charset="0"/>
            </a:endParaRPr>
          </a:p>
          <a:p>
            <a:pPr algn="l"/>
            <a:r>
              <a:rPr lang="en-US" sz="1100" b="1" i="0" u="none" strike="noStrike" baseline="0">
                <a:solidFill>
                  <a:srgbClr val="FFFFFF"/>
                </a:solidFill>
                <a:latin typeface="Arial" panose="020B0604020202020204" pitchFamily="34" charset="0"/>
                <a:cs typeface="Arial" panose="020B0604020202020204" pitchFamily="34" charset="0"/>
              </a:rPr>
              <a:t>The insights from consultation with the WA craft beer supply chain identified themes that were </a:t>
            </a:r>
            <a:r>
              <a:rPr lang="en-AU" sz="1100" b="1" i="0" u="none" strike="noStrike" baseline="0">
                <a:solidFill>
                  <a:srgbClr val="FFFFFF"/>
                </a:solidFill>
                <a:latin typeface="Arial" panose="020B0604020202020204" pitchFamily="34" charset="0"/>
                <a:cs typeface="Arial" panose="020B0604020202020204" pitchFamily="34" charset="0"/>
              </a:rPr>
              <a:t>common throughout WA </a:t>
            </a:r>
            <a:r>
              <a:rPr lang="en-US" sz="1100" b="1" i="0" u="none" strike="noStrike" baseline="0">
                <a:solidFill>
                  <a:srgbClr val="FFFFFF"/>
                </a:solidFill>
                <a:latin typeface="Arial" panose="020B0604020202020204" pitchFamily="34" charset="0"/>
                <a:cs typeface="Arial" panose="020B0604020202020204" pitchFamily="34" charset="0"/>
              </a:rPr>
              <a:t>that describe the industry today.</a:t>
            </a:r>
          </a:p>
          <a:p>
            <a:pPr algn="l"/>
            <a:r>
              <a:rPr lang="en-US" sz="1100" b="1" i="0" u="none" strike="noStrike" baseline="0">
                <a:solidFill>
                  <a:schemeClr val="tx1"/>
                </a:solidFill>
                <a:latin typeface="Arial" panose="020B0604020202020204" pitchFamily="34" charset="0"/>
                <a:cs typeface="Arial" panose="020B0604020202020204" pitchFamily="34" charset="0"/>
              </a:rPr>
              <a:t>Unique</a:t>
            </a:r>
          </a:p>
          <a:p>
            <a:pPr algn="l"/>
            <a:r>
              <a:rPr lang="en-US" sz="1100" b="0" i="0" u="none" strike="noStrike" baseline="0">
                <a:solidFill>
                  <a:schemeClr val="tx1"/>
                </a:solidFill>
                <a:latin typeface="Arial" panose="020B0604020202020204" pitchFamily="34" charset="0"/>
                <a:cs typeface="Arial" panose="020B0604020202020204" pitchFamily="34" charset="0"/>
              </a:rPr>
              <a:t>The WA craft beer industry has created its own unique structure and identity over many years, which differentiates it from other places around the world. It is predominantly made up of small to medium sized businesses, which source key inputs and supplies locally, and have a deep connection to the people and the region they are l</a:t>
            </a:r>
            <a:r>
              <a:rPr lang="en-AU" sz="1100" b="0" i="0" u="none" strike="noStrike" baseline="0" err="1">
                <a:solidFill>
                  <a:schemeClr val="tx1"/>
                </a:solidFill>
                <a:latin typeface="Arial" panose="020B0604020202020204" pitchFamily="34" charset="0"/>
                <a:cs typeface="Arial" panose="020B0604020202020204" pitchFamily="34" charset="0"/>
              </a:rPr>
              <a:t>ocated</a:t>
            </a:r>
            <a:r>
              <a:rPr lang="en-AU" sz="1100" b="0" i="0" u="none" strike="noStrike" baseline="0">
                <a:solidFill>
                  <a:schemeClr val="tx1"/>
                </a:solidFill>
                <a:latin typeface="Arial" panose="020B0604020202020204" pitchFamily="34" charset="0"/>
                <a:cs typeface="Arial" panose="020B0604020202020204" pitchFamily="34" charset="0"/>
              </a:rPr>
              <a:t> in.</a:t>
            </a:r>
          </a:p>
          <a:p>
            <a:pPr algn="l"/>
            <a:r>
              <a:rPr lang="en-AU" sz="1100" b="1" i="0" u="none" strike="noStrike" baseline="0">
                <a:solidFill>
                  <a:schemeClr val="tx1"/>
                </a:solidFill>
                <a:latin typeface="Arial" panose="020B0604020202020204" pitchFamily="34" charset="0"/>
                <a:cs typeface="Arial" panose="020B0604020202020204" pitchFamily="34" charset="0"/>
              </a:rPr>
              <a:t>Emerging</a:t>
            </a:r>
          </a:p>
          <a:p>
            <a:pPr algn="l"/>
            <a:r>
              <a:rPr lang="en-US" sz="1100" b="0" i="0" u="none" strike="noStrike" baseline="0">
                <a:solidFill>
                  <a:schemeClr val="tx1"/>
                </a:solidFill>
                <a:latin typeface="Arial" panose="020B0604020202020204" pitchFamily="34" charset="0"/>
                <a:cs typeface="Arial" panose="020B0604020202020204" pitchFamily="34" charset="0"/>
              </a:rPr>
              <a:t>The craft beer movement continues to grow in popularity, as consumers around the world seek out higher quality, distinctive and sustainably produced beer. The growth of the Western Australian craft beer industry reflects its capacity and drive to provide the experience sought by consumers</a:t>
            </a:r>
          </a:p>
          <a:p>
            <a:pPr algn="l"/>
            <a:r>
              <a:rPr lang="en-AU" sz="1100" b="1">
                <a:solidFill>
                  <a:schemeClr val="tx1"/>
                </a:solidFill>
                <a:latin typeface="Arial" panose="020B0604020202020204" pitchFamily="34" charset="0"/>
                <a:cs typeface="Arial" panose="020B0604020202020204" pitchFamily="34" charset="0"/>
              </a:rPr>
              <a:t>Collaborative</a:t>
            </a:r>
            <a:endParaRPr lang="en-US" sz="1100" b="1" i="0" u="none" strike="noStrike" baseline="0">
              <a:solidFill>
                <a:schemeClr val="tx1"/>
              </a:solidFill>
              <a:latin typeface="Arial" panose="020B0604020202020204" pitchFamily="34" charset="0"/>
              <a:cs typeface="Arial" panose="020B0604020202020204" pitchFamily="34" charset="0"/>
            </a:endParaRPr>
          </a:p>
          <a:p>
            <a:pPr algn="l"/>
            <a:r>
              <a:rPr lang="en-US" sz="1100" b="0" i="0" u="none" strike="noStrike" baseline="0">
                <a:solidFill>
                  <a:schemeClr val="tx1"/>
                </a:solidFill>
                <a:latin typeface="Arial" panose="020B0604020202020204" pitchFamily="34" charset="0"/>
                <a:cs typeface="Arial" panose="020B0604020202020204" pitchFamily="34" charset="0"/>
              </a:rPr>
              <a:t>The WA craft beer industry is made up of breweries and the businesses in the supply chain that work well together but </a:t>
            </a:r>
            <a:r>
              <a:rPr lang="en-US" sz="1100" b="0" i="0" u="none" strike="noStrike" baseline="0" err="1">
                <a:solidFill>
                  <a:schemeClr val="tx1"/>
                </a:solidFill>
                <a:latin typeface="Arial" panose="020B0604020202020204" pitchFamily="34" charset="0"/>
                <a:cs typeface="Arial" panose="020B0604020202020204" pitchFamily="34" charset="0"/>
              </a:rPr>
              <a:t>recognises</a:t>
            </a:r>
            <a:r>
              <a:rPr lang="en-US" sz="1100" b="0" i="0" u="none" strike="noStrike" baseline="0">
                <a:solidFill>
                  <a:schemeClr val="tx1"/>
                </a:solidFill>
                <a:latin typeface="Arial" panose="020B0604020202020204" pitchFamily="34" charset="0"/>
                <a:cs typeface="Arial" panose="020B0604020202020204" pitchFamily="34" charset="0"/>
              </a:rPr>
              <a:t> the need for an industry strategy </a:t>
            </a:r>
            <a:r>
              <a:rPr lang="en-US" sz="1100" b="0" i="0" u="none" strike="noStrike" baseline="0" err="1">
                <a:solidFill>
                  <a:schemeClr val="tx1"/>
                </a:solidFill>
                <a:latin typeface="Arial" panose="020B0604020202020204" pitchFamily="34" charset="0"/>
                <a:cs typeface="Arial" panose="020B0604020202020204" pitchFamily="34" charset="0"/>
              </a:rPr>
              <a:t>centred</a:t>
            </a:r>
            <a:r>
              <a:rPr lang="en-US" sz="1100" b="0" i="0" u="none" strike="noStrike" baseline="0">
                <a:solidFill>
                  <a:schemeClr val="tx1"/>
                </a:solidFill>
                <a:latin typeface="Arial" panose="020B0604020202020204" pitchFamily="34" charset="0"/>
                <a:cs typeface="Arial" panose="020B0604020202020204" pitchFamily="34" charset="0"/>
              </a:rPr>
              <a:t> on a single vision to drive long term sustainable growth.</a:t>
            </a:r>
          </a:p>
          <a:p>
            <a:pPr algn="l"/>
            <a:endParaRPr lang="en-AU"/>
          </a:p>
        </p:txBody>
      </p:sp>
      <p:sp>
        <p:nvSpPr>
          <p:cNvPr id="4" name="Slide Number Placeholder 3"/>
          <p:cNvSpPr>
            <a:spLocks noGrp="1"/>
          </p:cNvSpPr>
          <p:nvPr>
            <p:ph type="sldNum" sz="quarter" idx="5"/>
          </p:nvPr>
        </p:nvSpPr>
        <p:spPr/>
        <p:txBody>
          <a:bodyPr/>
          <a:lstStyle/>
          <a:p>
            <a:fld id="{4D89D681-A475-4C32-A424-00947DB7C277}" type="slidenum">
              <a:rPr lang="en-AU" smtClean="0"/>
              <a:t>4</a:t>
            </a:fld>
            <a:endParaRPr lang="en-AU"/>
          </a:p>
        </p:txBody>
      </p:sp>
    </p:spTree>
    <p:extLst>
      <p:ext uri="{BB962C8B-B14F-4D97-AF65-F5344CB8AC3E}">
        <p14:creationId xmlns:p14="http://schemas.microsoft.com/office/powerpoint/2010/main" val="1441481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latin typeface="Arial" panose="020B0604020202020204" pitchFamily="34" charset="0"/>
                <a:cs typeface="Arial" panose="020B0604020202020204" pitchFamily="34" charset="0"/>
              </a:rPr>
              <a:t>(MC: Steven Blaine):  Ask Michael to outline current economic contribution of industry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a:latin typeface="Arial" panose="020B0604020202020204" pitchFamily="34" charset="0"/>
                <a:cs typeface="Arial" panose="020B0604020202020204" pitchFamily="34" charset="0"/>
              </a:rPr>
              <a:t>Michael:</a:t>
            </a:r>
          </a:p>
          <a:p>
            <a:pPr marL="342900" lvl="0" indent="-342900" algn="l" defTabSz="914400" rtl="0" eaLnBrk="1" latinLnBrk="0" hangingPunct="1">
              <a:buFont typeface="Symbol" panose="05050102010706020507" pitchFamily="18" charset="2"/>
              <a:buChar char=""/>
            </a:pPr>
            <a:r>
              <a:rPr lang="en-US" sz="1200" kern="1200">
                <a:solidFill>
                  <a:srgbClr val="231F20"/>
                </a:solidFill>
                <a:effectLst/>
                <a:latin typeface="Arial" panose="020B0604020202020204" pitchFamily="34" charset="0"/>
                <a:cs typeface="Arial" panose="020B0604020202020204" pitchFamily="34" charset="0"/>
              </a:rPr>
              <a:t>WA is considered to be the birthplace of Australia’s craft beer industry. Since the establishment of a handful of now iconic breweries in Perth in the 1980’s and 1990’s there are currently over 120 craft beer brewing operations spread across the metropolitan area and in all the State’s regions, representing 20 per cent </a:t>
            </a:r>
            <a:r>
              <a:rPr lang="en-AU" sz="1200" kern="1200">
                <a:solidFill>
                  <a:srgbClr val="231F20"/>
                </a:solidFill>
                <a:effectLst/>
                <a:latin typeface="Arial" panose="020B0604020202020204" pitchFamily="34" charset="0"/>
                <a:cs typeface="Arial" panose="020B0604020202020204" pitchFamily="34" charset="0"/>
              </a:rPr>
              <a:t>of the national industry.</a:t>
            </a:r>
          </a:p>
          <a:p>
            <a:pPr marL="0" lvl="0" indent="0" algn="l" defTabSz="914400" rtl="0" eaLnBrk="1" latinLnBrk="0" hangingPunct="1">
              <a:buFont typeface="Symbol" panose="05050102010706020507" pitchFamily="18" charset="2"/>
              <a:buNone/>
            </a:pPr>
            <a:endParaRPr lang="en-AU" sz="1200" kern="1200">
              <a:solidFill>
                <a:srgbClr val="231F20"/>
              </a:solidFill>
              <a:effectLst/>
              <a:latin typeface="Arial" panose="020B0604020202020204" pitchFamily="34" charset="0"/>
              <a:cs typeface="Arial" panose="020B0604020202020204" pitchFamily="34" charset="0"/>
            </a:endParaRPr>
          </a:p>
          <a:p>
            <a:pPr marL="342900" lvl="0" indent="-342900" algn="l">
              <a:buFont typeface="Symbol" panose="05050102010706020507" pitchFamily="18" charset="2"/>
              <a:buChar char=""/>
            </a:pPr>
            <a:r>
              <a:rPr lang="en-AU" sz="1200">
                <a:solidFill>
                  <a:srgbClr val="231F20"/>
                </a:solidFill>
                <a:effectLst/>
                <a:latin typeface="Arial" panose="020B0604020202020204" pitchFamily="34" charset="0"/>
                <a:ea typeface="Times New Roman" panose="02020603050405020304" pitchFamily="18" charset="0"/>
                <a:cs typeface="Arial" panose="020B0604020202020204" pitchFamily="34" charset="0"/>
              </a:rPr>
              <a:t>ACIL Allen (report authors) estimate the beer manufacturing industry in Western Australia </a:t>
            </a:r>
            <a:r>
              <a:rPr lang="en-AU" sz="1200" b="1">
                <a:solidFill>
                  <a:srgbClr val="231F20"/>
                </a:solidFill>
                <a:effectLst/>
                <a:latin typeface="Arial" panose="020B0604020202020204" pitchFamily="34" charset="0"/>
                <a:ea typeface="Times New Roman" panose="02020603050405020304" pitchFamily="18" charset="0"/>
                <a:cs typeface="Arial" panose="020B0604020202020204" pitchFamily="34" charset="0"/>
              </a:rPr>
              <a:t>directly </a:t>
            </a:r>
            <a:r>
              <a:rPr lang="en-AU" sz="1200">
                <a:solidFill>
                  <a:srgbClr val="231F20"/>
                </a:solidFill>
                <a:effectLst/>
                <a:latin typeface="Arial" panose="020B0604020202020204" pitchFamily="34" charset="0"/>
                <a:ea typeface="Times New Roman" panose="02020603050405020304" pitchFamily="18" charset="0"/>
                <a:cs typeface="Arial" panose="020B0604020202020204" pitchFamily="34" charset="0"/>
              </a:rPr>
              <a:t>contributes $648.1 million to Gross State Product, and directly supports ~967 FTE jobs. </a:t>
            </a:r>
          </a:p>
          <a:p>
            <a:pPr marL="0" lvl="0" indent="0" algn="l">
              <a:buFont typeface="Symbol" panose="05050102010706020507" pitchFamily="18" charset="2"/>
              <a:buNone/>
            </a:pPr>
            <a:endParaRPr lang="en-AU" sz="1200">
              <a:effectLst/>
              <a:latin typeface="Arial" panose="020B0604020202020204" pitchFamily="34" charset="0"/>
              <a:ea typeface="Calibri" panose="020F0502020204030204" pitchFamily="34" charset="0"/>
              <a:cs typeface="Arial" panose="020B0604020202020204" pitchFamily="34" charset="0"/>
            </a:endParaRPr>
          </a:p>
          <a:p>
            <a:pPr marL="342900" lvl="0" indent="-342900" algn="l">
              <a:buFont typeface="Symbol" panose="05050102010706020507" pitchFamily="18" charset="2"/>
              <a:buChar char=""/>
            </a:pPr>
            <a:r>
              <a:rPr lang="en-AU" sz="1200">
                <a:solidFill>
                  <a:srgbClr val="231F20"/>
                </a:solidFill>
                <a:effectLst/>
                <a:latin typeface="Arial" panose="020B0604020202020204" pitchFamily="34" charset="0"/>
                <a:ea typeface="Times New Roman" panose="02020603050405020304" pitchFamily="18" charset="0"/>
                <a:cs typeface="Arial" panose="020B0604020202020204" pitchFamily="34" charset="0"/>
              </a:rPr>
              <a:t>Indirectly, it supports more than 4,000 jobs across the State.</a:t>
            </a:r>
            <a:endParaRPr lang="en-AU" sz="1200" b="0" i="0" u="none" strike="noStrike" baseline="0">
              <a:solidFill>
                <a:srgbClr val="231F20"/>
              </a:solidFill>
              <a:latin typeface="Arial" panose="020B0604020202020204" pitchFamily="34" charset="0"/>
              <a:cs typeface="Arial" panose="020B0604020202020204" pitchFamily="34" charset="0"/>
            </a:endParaRPr>
          </a:p>
          <a:p>
            <a:pPr algn="l"/>
            <a:endParaRPr lang="en-AU" b="0"/>
          </a:p>
        </p:txBody>
      </p:sp>
      <p:sp>
        <p:nvSpPr>
          <p:cNvPr id="4" name="Slide Number Placeholder 3"/>
          <p:cNvSpPr>
            <a:spLocks noGrp="1"/>
          </p:cNvSpPr>
          <p:nvPr>
            <p:ph type="sldNum" sz="quarter" idx="5"/>
          </p:nvPr>
        </p:nvSpPr>
        <p:spPr/>
        <p:txBody>
          <a:bodyPr/>
          <a:lstStyle/>
          <a:p>
            <a:fld id="{4D89D681-A475-4C32-A424-00947DB7C277}" type="slidenum">
              <a:rPr lang="en-AU" smtClean="0"/>
              <a:t>5</a:t>
            </a:fld>
            <a:endParaRPr lang="en-AU"/>
          </a:p>
        </p:txBody>
      </p:sp>
    </p:spTree>
    <p:extLst>
      <p:ext uri="{BB962C8B-B14F-4D97-AF65-F5344CB8AC3E}">
        <p14:creationId xmlns:p14="http://schemas.microsoft.com/office/powerpoint/2010/main" val="4259565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latin typeface="Arial" panose="020B0604020202020204" pitchFamily="34" charset="0"/>
                <a:cs typeface="Arial" panose="020B0604020202020204" pitchFamily="34" charset="0"/>
              </a:rPr>
              <a:t>(MC Steven Blaine): </a:t>
            </a:r>
          </a:p>
          <a:p>
            <a:endParaRPr lang="en-AU" sz="1200">
              <a:latin typeface="Arial" panose="020B0604020202020204" pitchFamily="34" charset="0"/>
              <a:cs typeface="Arial" panose="020B0604020202020204" pitchFamily="34" charset="0"/>
            </a:endParaRPr>
          </a:p>
          <a:p>
            <a:r>
              <a:rPr lang="en-AU" sz="1200" b="1">
                <a:latin typeface="Arial" panose="020B0604020202020204" pitchFamily="34" charset="0"/>
                <a:cs typeface="Arial" panose="020B0604020202020204" pitchFamily="34" charset="0"/>
              </a:rPr>
              <a:t>Ask the panel to run through the agreed priorities that were identified in consultation with industry</a:t>
            </a:r>
          </a:p>
        </p:txBody>
      </p:sp>
      <p:sp>
        <p:nvSpPr>
          <p:cNvPr id="4" name="Slide Number Placeholder 3"/>
          <p:cNvSpPr>
            <a:spLocks noGrp="1"/>
          </p:cNvSpPr>
          <p:nvPr>
            <p:ph type="sldNum" sz="quarter" idx="5"/>
          </p:nvPr>
        </p:nvSpPr>
        <p:spPr/>
        <p:txBody>
          <a:bodyPr/>
          <a:lstStyle/>
          <a:p>
            <a:fld id="{4D89D681-A475-4C32-A424-00947DB7C277}" type="slidenum">
              <a:rPr lang="en-AU" smtClean="0"/>
              <a:t>6</a:t>
            </a:fld>
            <a:endParaRPr lang="en-AU"/>
          </a:p>
        </p:txBody>
      </p:sp>
    </p:spTree>
    <p:extLst>
      <p:ext uri="{BB962C8B-B14F-4D97-AF65-F5344CB8AC3E}">
        <p14:creationId xmlns:p14="http://schemas.microsoft.com/office/powerpoint/2010/main" val="2587477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latin typeface="Arial" panose="020B0604020202020204" pitchFamily="34" charset="0"/>
                <a:cs typeface="Arial" panose="020B0604020202020204" pitchFamily="34" charset="0"/>
              </a:rPr>
              <a:t>Michael Morgan</a:t>
            </a:r>
          </a:p>
          <a:p>
            <a:endParaRPr lang="en-AU">
              <a:latin typeface="Arial" panose="020B0604020202020204" pitchFamily="34" charset="0"/>
              <a:cs typeface="Arial" panose="020B0604020202020204" pitchFamily="34" charset="0"/>
            </a:endParaRPr>
          </a:p>
          <a:p>
            <a:r>
              <a:rPr lang="en-AU" b="1">
                <a:latin typeface="Arial" panose="020B0604020202020204" pitchFamily="34" charset="0"/>
                <a:cs typeface="Arial" panose="020B0604020202020204" pitchFamily="34" charset="0"/>
              </a:rPr>
              <a:t>Read the Vision, Mission and Goals identified through consultation</a:t>
            </a:r>
          </a:p>
        </p:txBody>
      </p:sp>
      <p:sp>
        <p:nvSpPr>
          <p:cNvPr id="4" name="Slide Number Placeholder 3"/>
          <p:cNvSpPr>
            <a:spLocks noGrp="1"/>
          </p:cNvSpPr>
          <p:nvPr>
            <p:ph type="sldNum" sz="quarter" idx="5"/>
          </p:nvPr>
        </p:nvSpPr>
        <p:spPr/>
        <p:txBody>
          <a:bodyPr/>
          <a:lstStyle/>
          <a:p>
            <a:fld id="{4D89D681-A475-4C32-A424-00947DB7C277}" type="slidenum">
              <a:rPr lang="en-AU" smtClean="0"/>
              <a:t>7</a:t>
            </a:fld>
            <a:endParaRPr lang="en-AU"/>
          </a:p>
        </p:txBody>
      </p:sp>
    </p:spTree>
    <p:extLst>
      <p:ext uri="{BB962C8B-B14F-4D97-AF65-F5344CB8AC3E}">
        <p14:creationId xmlns:p14="http://schemas.microsoft.com/office/powerpoint/2010/main" val="1701560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latin typeface="Arial" panose="020B0604020202020204" pitchFamily="34" charset="0"/>
                <a:cs typeface="Arial" panose="020B0604020202020204" pitchFamily="34" charset="0"/>
              </a:rPr>
              <a:t>Kylie Lethbridge</a:t>
            </a:r>
          </a:p>
          <a:p>
            <a:endParaRPr lang="en-US" b="1">
              <a:latin typeface="Arial" panose="020B0604020202020204" pitchFamily="34" charset="0"/>
              <a:cs typeface="Arial" panose="020B0604020202020204" pitchFamily="34" charset="0"/>
            </a:endParaRPr>
          </a:p>
          <a:p>
            <a:r>
              <a:rPr lang="en-US" b="0">
                <a:latin typeface="Arial" panose="020B0604020202020204" pitchFamily="34" charset="0"/>
                <a:cs typeface="Arial" panose="020B0604020202020204" pitchFamily="34" charset="0"/>
              </a:rPr>
              <a:t>Introduce the 5 Priorities and then continue into … </a:t>
            </a:r>
            <a:r>
              <a:rPr lang="en-US" b="1">
                <a:latin typeface="Arial" panose="020B0604020202020204" pitchFamily="34" charset="0"/>
                <a:cs typeface="Arial" panose="020B0604020202020204" pitchFamily="34" charset="0"/>
              </a:rPr>
              <a:t>No 1: Industry Foundations</a:t>
            </a:r>
            <a:endParaRPr lang="en-AU" b="1">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D89D681-A475-4C32-A424-00947DB7C277}" type="slidenum">
              <a:rPr lang="en-AU" smtClean="0"/>
              <a:t>8</a:t>
            </a:fld>
            <a:endParaRPr lang="en-AU"/>
          </a:p>
        </p:txBody>
      </p:sp>
    </p:spTree>
    <p:extLst>
      <p:ext uri="{BB962C8B-B14F-4D97-AF65-F5344CB8AC3E}">
        <p14:creationId xmlns:p14="http://schemas.microsoft.com/office/powerpoint/2010/main" val="3084476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a:latin typeface="Arial" panose="020B0604020202020204" pitchFamily="34" charset="0"/>
                <a:cs typeface="Arial" panose="020B0604020202020204" pitchFamily="34" charset="0"/>
              </a:rPr>
              <a:t>Kylie Lethbridge</a:t>
            </a:r>
          </a:p>
          <a:p>
            <a:pPr algn="l"/>
            <a:r>
              <a:rPr lang="en-US" sz="1200" b="0" i="0" u="none" strike="noStrike" baseline="0">
                <a:solidFill>
                  <a:srgbClr val="353030"/>
                </a:solidFill>
                <a:latin typeface="Arial" panose="020B0604020202020204" pitchFamily="34" charset="0"/>
                <a:cs typeface="Arial" panose="020B0604020202020204" pitchFamily="34" charset="0"/>
              </a:rPr>
              <a:t>Through the creation of a single voice for industry, this strategic priority will focus on providing the leadership that will bring the strategy to life. This priority provides the foundation of the Strategy by providing the strong governance to own the Strategy and drive the initiatives to deliver the achievement of its vision, mission and goals</a:t>
            </a:r>
            <a:r>
              <a:rPr lang="en-US" sz="1200" b="1" i="0" u="none" strike="noStrike" baseline="0">
                <a:solidFill>
                  <a:srgbClr val="353030"/>
                </a:solidFill>
                <a:latin typeface="Arial" panose="020B0604020202020204" pitchFamily="34" charset="0"/>
                <a:cs typeface="Arial" panose="020B0604020202020204" pitchFamily="34" charset="0"/>
              </a:rPr>
              <a:t>.</a:t>
            </a:r>
            <a:endParaRPr lang="en-US" sz="1200">
              <a:latin typeface="Arial" panose="020B0604020202020204" pitchFamily="34" charset="0"/>
              <a:cs typeface="Arial" panose="020B0604020202020204" pitchFamily="34" charset="0"/>
            </a:endParaRPr>
          </a:p>
          <a:p>
            <a:endParaRPr lang="en-US"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i="0" u="sng" strike="noStrike" baseline="0">
                <a:solidFill>
                  <a:srgbClr val="353030"/>
                </a:solidFill>
                <a:latin typeface="Arial" panose="020B0604020202020204" pitchFamily="34" charset="0"/>
                <a:cs typeface="Arial" panose="020B0604020202020204" pitchFamily="34" charset="0"/>
              </a:rPr>
              <a:t>Initiatives</a:t>
            </a:r>
          </a:p>
          <a:p>
            <a:pPr algn="l"/>
            <a:r>
              <a:rPr lang="en-AU" sz="1200" b="1" i="0" u="none" strike="noStrike" baseline="0">
                <a:solidFill>
                  <a:srgbClr val="231F20"/>
                </a:solidFill>
                <a:latin typeface="Arial" panose="020B0604020202020204" pitchFamily="34" charset="0"/>
                <a:cs typeface="Arial" panose="020B0604020202020204" pitchFamily="34" charset="0"/>
              </a:rPr>
              <a:t>1.1 Industry Leadership</a:t>
            </a:r>
            <a:r>
              <a:rPr lang="en-US" sz="1200" b="1" i="0" u="none" strike="noStrike" baseline="0">
                <a:solidFill>
                  <a:srgbClr val="886F70"/>
                </a:solidFill>
                <a:latin typeface="Arial" panose="020B0604020202020204" pitchFamily="34" charset="0"/>
                <a:cs typeface="Arial" panose="020B0604020202020204" pitchFamily="34" charset="0"/>
              </a:rPr>
              <a:t> </a:t>
            </a:r>
            <a:r>
              <a:rPr lang="en-US" sz="1200" b="1" i="0" u="none" strike="noStrike" baseline="0">
                <a:solidFill>
                  <a:srgbClr val="231F20"/>
                </a:solidFill>
                <a:latin typeface="Arial" panose="020B0604020202020204" pitchFamily="34" charset="0"/>
                <a:cs typeface="Arial" panose="020B0604020202020204" pitchFamily="34" charset="0"/>
              </a:rPr>
              <a:t>and Governance:  </a:t>
            </a:r>
            <a:r>
              <a:rPr lang="en-US" sz="1200" b="0" i="0" u="none" strike="noStrike" baseline="0">
                <a:solidFill>
                  <a:srgbClr val="231F20"/>
                </a:solidFill>
                <a:latin typeface="Arial" panose="020B0604020202020204" pitchFamily="34" charset="0"/>
                <a:cs typeface="Arial" panose="020B0604020202020204" pitchFamily="34" charset="0"/>
              </a:rPr>
              <a:t>The establishment of a single voice for the Western Australian craft beer industry to promote the industry and its long-term growth and development. The model, led by industry, should complement the existing industry </a:t>
            </a:r>
            <a:r>
              <a:rPr lang="en-US" sz="1200" b="0" i="0" u="none" strike="noStrike" baseline="0" err="1">
                <a:solidFill>
                  <a:srgbClr val="231F20"/>
                </a:solidFill>
                <a:latin typeface="Arial" panose="020B0604020202020204" pitchFamily="34" charset="0"/>
                <a:cs typeface="Arial" panose="020B0604020202020204" pitchFamily="34" charset="0"/>
              </a:rPr>
              <a:t>organisations</a:t>
            </a:r>
            <a:r>
              <a:rPr lang="en-US" sz="1200" b="0" i="0" u="none" strike="noStrike" baseline="0">
                <a:solidFill>
                  <a:srgbClr val="231F20"/>
                </a:solidFill>
                <a:latin typeface="Arial" panose="020B0604020202020204" pitchFamily="34" charset="0"/>
                <a:cs typeface="Arial" panose="020B0604020202020204" pitchFamily="34" charset="0"/>
              </a:rPr>
              <a:t> including IBA, WABA, and SWBA.</a:t>
            </a:r>
          </a:p>
          <a:p>
            <a:pPr algn="l"/>
            <a:r>
              <a:rPr lang="en-US" sz="1200" b="1" i="0" u="none" strike="noStrike" baseline="0">
                <a:solidFill>
                  <a:srgbClr val="231F20"/>
                </a:solidFill>
                <a:latin typeface="Arial" panose="020B0604020202020204" pitchFamily="34" charset="0"/>
                <a:cs typeface="Arial" panose="020B0604020202020204" pitchFamily="34" charset="0"/>
              </a:rPr>
              <a:t>1.2 Data Strategy: </a:t>
            </a:r>
            <a:r>
              <a:rPr lang="en-US" sz="1200" b="0" i="0" u="none" strike="noStrike" baseline="0">
                <a:solidFill>
                  <a:srgbClr val="231F20"/>
                </a:solidFill>
                <a:latin typeface="Arial" panose="020B0604020202020204" pitchFamily="34" charset="0"/>
                <a:cs typeface="Arial" panose="020B0604020202020204" pitchFamily="34" charset="0"/>
              </a:rPr>
              <a:t>To support the capture of critical industry data to support the growth and development of the industry. This should be facilitated through the new leadership, </a:t>
            </a:r>
            <a:r>
              <a:rPr lang="en-AU" sz="1200" b="0" i="0" u="none" strike="noStrike" baseline="0">
                <a:solidFill>
                  <a:srgbClr val="231F20"/>
                </a:solidFill>
                <a:latin typeface="Arial" panose="020B0604020202020204" pitchFamily="34" charset="0"/>
                <a:cs typeface="Arial" panose="020B0604020202020204" pitchFamily="34" charset="0"/>
              </a:rPr>
              <a:t>governance and advocacy model.</a:t>
            </a:r>
          </a:p>
          <a:p>
            <a:pPr algn="l"/>
            <a:r>
              <a:rPr lang="en-AU" sz="1200" b="1" i="0" u="none" strike="noStrike" baseline="0">
                <a:solidFill>
                  <a:srgbClr val="231F20"/>
                </a:solidFill>
                <a:latin typeface="Arial" panose="020B0604020202020204" pitchFamily="34" charset="0"/>
                <a:cs typeface="Arial" panose="020B0604020202020204" pitchFamily="34" charset="0"/>
              </a:rPr>
              <a:t>1.3 Building Capability </a:t>
            </a:r>
            <a:r>
              <a:rPr lang="en-US" sz="1200" b="1" i="0" u="none" strike="noStrike" baseline="0">
                <a:solidFill>
                  <a:srgbClr val="231F20"/>
                </a:solidFill>
                <a:latin typeface="Arial" panose="020B0604020202020204" pitchFamily="34" charset="0"/>
                <a:cs typeface="Arial" panose="020B0604020202020204" pitchFamily="34" charset="0"/>
              </a:rPr>
              <a:t>&amp; Skills</a:t>
            </a:r>
            <a:r>
              <a:rPr lang="en-US" sz="1200" b="0" i="0" u="none" strike="noStrike" baseline="0">
                <a:solidFill>
                  <a:srgbClr val="231F20"/>
                </a:solidFill>
                <a:latin typeface="Arial" panose="020B0604020202020204" pitchFamily="34" charset="0"/>
                <a:cs typeface="Arial" panose="020B0604020202020204" pitchFamily="34" charset="0"/>
              </a:rPr>
              <a:t>: Build the capability of the industry, its business owners and its workforce through the development of training support packages and workforce training packages to grow the future workforce and attract new </a:t>
            </a:r>
            <a:r>
              <a:rPr lang="en-AU" sz="1200" b="0" i="0" u="none" strike="noStrike" baseline="0">
                <a:solidFill>
                  <a:srgbClr val="231F20"/>
                </a:solidFill>
                <a:latin typeface="Arial" panose="020B0604020202020204" pitchFamily="34" charset="0"/>
                <a:cs typeface="Arial" panose="020B0604020202020204" pitchFamily="34" charset="0"/>
              </a:rPr>
              <a:t>people to the industry.</a:t>
            </a:r>
          </a:p>
        </p:txBody>
      </p:sp>
      <p:sp>
        <p:nvSpPr>
          <p:cNvPr id="4" name="Slide Number Placeholder 3"/>
          <p:cNvSpPr>
            <a:spLocks noGrp="1"/>
          </p:cNvSpPr>
          <p:nvPr>
            <p:ph type="sldNum" sz="quarter" idx="5"/>
          </p:nvPr>
        </p:nvSpPr>
        <p:spPr/>
        <p:txBody>
          <a:bodyPr/>
          <a:lstStyle/>
          <a:p>
            <a:fld id="{4D89D681-A475-4C32-A424-00947DB7C277}" type="slidenum">
              <a:rPr lang="en-AU" smtClean="0"/>
              <a:t>9</a:t>
            </a:fld>
            <a:endParaRPr lang="en-AU"/>
          </a:p>
        </p:txBody>
      </p:sp>
    </p:spTree>
    <p:extLst>
      <p:ext uri="{BB962C8B-B14F-4D97-AF65-F5344CB8AC3E}">
        <p14:creationId xmlns:p14="http://schemas.microsoft.com/office/powerpoint/2010/main" val="3095438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a:latin typeface="Arial" panose="020B0604020202020204" pitchFamily="34" charset="0"/>
                <a:cs typeface="Arial" panose="020B0604020202020204" pitchFamily="34" charset="0"/>
              </a:rPr>
              <a:t>Keith Warrick</a:t>
            </a:r>
          </a:p>
          <a:p>
            <a:endParaRPr lang="en-US" sz="1200">
              <a:latin typeface="Arial" panose="020B0604020202020204" pitchFamily="34" charset="0"/>
              <a:cs typeface="Arial" panose="020B0604020202020204" pitchFamily="34" charset="0"/>
            </a:endParaRPr>
          </a:p>
          <a:p>
            <a:pPr algn="l"/>
            <a:r>
              <a:rPr lang="en-US" sz="1200" b="1" i="0" u="none" strike="noStrike" baseline="0">
                <a:solidFill>
                  <a:srgbClr val="353030"/>
                </a:solidFill>
                <a:latin typeface="Arial" panose="020B0604020202020204" pitchFamily="34" charset="0"/>
                <a:cs typeface="Arial" panose="020B0604020202020204" pitchFamily="34" charset="0"/>
              </a:rPr>
              <a:t>This priority will focus on building the brand awareness of Western Australian craft beer to markets locally, nationally and globally by</a:t>
            </a:r>
          </a:p>
          <a:p>
            <a:pPr algn="l"/>
            <a:r>
              <a:rPr lang="en-US" sz="1200" b="1" i="0" u="none" strike="noStrike" baseline="0">
                <a:solidFill>
                  <a:srgbClr val="353030"/>
                </a:solidFill>
                <a:latin typeface="Arial" panose="020B0604020202020204" pitchFamily="34" charset="0"/>
                <a:cs typeface="Arial" panose="020B0604020202020204" pitchFamily="34" charset="0"/>
              </a:rPr>
              <a:t>implementing a craft beer marketing plan and campaign, and by linking craft beer into the WA tourism brand.</a:t>
            </a:r>
          </a:p>
          <a:p>
            <a:pPr algn="l"/>
            <a:endParaRPr lang="en-US" sz="1200" b="1" i="0" u="none" strike="noStrike" baseline="0">
              <a:solidFill>
                <a:srgbClr val="353030"/>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i="0" u="sng" strike="noStrike" baseline="0">
                <a:solidFill>
                  <a:srgbClr val="353030"/>
                </a:solidFill>
                <a:latin typeface="Arial" panose="020B0604020202020204" pitchFamily="34" charset="0"/>
                <a:cs typeface="Arial" panose="020B0604020202020204" pitchFamily="34" charset="0"/>
              </a:rPr>
              <a:t>Initiatives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1" i="0" u="sng" strike="noStrike" baseline="0">
              <a:solidFill>
                <a:srgbClr val="353030"/>
              </a:solidFill>
              <a:latin typeface="Arial" panose="020B0604020202020204" pitchFamily="34" charset="0"/>
              <a:cs typeface="Arial" panose="020B0604020202020204" pitchFamily="34" charset="0"/>
            </a:endParaRPr>
          </a:p>
          <a:p>
            <a:pPr algn="l"/>
            <a:r>
              <a:rPr lang="en-AU" sz="1200" b="1" i="0" u="none" strike="noStrike" baseline="0">
                <a:solidFill>
                  <a:srgbClr val="231F20"/>
                </a:solidFill>
                <a:latin typeface="Arial" panose="020B0604020202020204" pitchFamily="34" charset="0"/>
                <a:cs typeface="Arial" panose="020B0604020202020204" pitchFamily="34" charset="0"/>
              </a:rPr>
              <a:t>2.1 A Western Australian focused craft beer marketing plan and campaign</a:t>
            </a:r>
          </a:p>
          <a:p>
            <a:pPr algn="l"/>
            <a:r>
              <a:rPr lang="en-US" sz="1200" b="0" i="0" u="none" strike="noStrike" baseline="0">
                <a:solidFill>
                  <a:srgbClr val="231F20"/>
                </a:solidFill>
                <a:latin typeface="Arial" panose="020B0604020202020204" pitchFamily="34" charset="0"/>
                <a:cs typeface="Arial" panose="020B0604020202020204" pitchFamily="34" charset="0"/>
              </a:rPr>
              <a:t>Develop a refreshed marketing plan and campaign to promote what makes the </a:t>
            </a:r>
            <a:r>
              <a:rPr lang="en-AU" sz="1200" b="0" i="0" u="none" strike="noStrike" baseline="0">
                <a:solidFill>
                  <a:srgbClr val="231F20"/>
                </a:solidFill>
                <a:latin typeface="Arial" panose="020B0604020202020204" pitchFamily="34" charset="0"/>
                <a:cs typeface="Arial" panose="020B0604020202020204" pitchFamily="34" charset="0"/>
              </a:rPr>
              <a:t>Western Australian craft beer industry </a:t>
            </a:r>
            <a:r>
              <a:rPr lang="en-US" sz="1200" b="0" i="0" u="none" strike="noStrike" baseline="0">
                <a:solidFill>
                  <a:srgbClr val="231F20"/>
                </a:solidFill>
                <a:latin typeface="Arial" panose="020B0604020202020204" pitchFamily="34" charset="0"/>
                <a:cs typeface="Arial" panose="020B0604020202020204" pitchFamily="34" charset="0"/>
              </a:rPr>
              <a:t>unique. This could include cost effective promotion of the industry and advocacy with industry bodies that represent hospitality, tourism and retail sectors.</a:t>
            </a:r>
          </a:p>
          <a:p>
            <a:pPr algn="l"/>
            <a:endParaRPr lang="en-AU" sz="1200" b="0" i="0" u="none" strike="noStrike" baseline="0">
              <a:solidFill>
                <a:srgbClr val="231F20"/>
              </a:solidFill>
              <a:latin typeface="Arial" panose="020B0604020202020204" pitchFamily="34" charset="0"/>
              <a:cs typeface="Arial" panose="020B0604020202020204" pitchFamily="34" charset="0"/>
            </a:endParaRPr>
          </a:p>
          <a:p>
            <a:pPr algn="l"/>
            <a:r>
              <a:rPr lang="en-AU" sz="1200" b="1" i="0" u="none" strike="noStrike" baseline="0">
                <a:solidFill>
                  <a:srgbClr val="231F20"/>
                </a:solidFill>
                <a:latin typeface="Arial" panose="020B0604020202020204" pitchFamily="34" charset="0"/>
                <a:cs typeface="Arial" panose="020B0604020202020204" pitchFamily="34" charset="0"/>
              </a:rPr>
              <a:t>2.2 Linking craft beer into the State and National </a:t>
            </a:r>
            <a:r>
              <a:rPr lang="en-US" sz="1200" b="1" i="0" u="none" strike="noStrike" baseline="0">
                <a:solidFill>
                  <a:srgbClr val="231F20"/>
                </a:solidFill>
                <a:latin typeface="Arial" panose="020B0604020202020204" pitchFamily="34" charset="0"/>
                <a:cs typeface="Arial" panose="020B0604020202020204" pitchFamily="34" charset="0"/>
              </a:rPr>
              <a:t>tourism brand </a:t>
            </a:r>
          </a:p>
          <a:p>
            <a:pPr algn="l"/>
            <a:r>
              <a:rPr lang="en-US" sz="1200" b="0" i="0" u="none" strike="noStrike" baseline="0">
                <a:solidFill>
                  <a:srgbClr val="231F20"/>
                </a:solidFill>
                <a:latin typeface="Arial" panose="020B0604020202020204" pitchFamily="34" charset="0"/>
                <a:cs typeface="Arial" panose="020B0604020202020204" pitchFamily="34" charset="0"/>
              </a:rPr>
              <a:t>Incorporate craft beer into Australia’s and Western Australia’s offering as a destination for premium food and beverages.</a:t>
            </a:r>
            <a:endParaRPr lang="en-AU" sz="12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D89D681-A475-4C32-A424-00947DB7C277}" type="slidenum">
              <a:rPr lang="en-AU" smtClean="0"/>
              <a:t>10</a:t>
            </a:fld>
            <a:endParaRPr lang="en-AU"/>
          </a:p>
        </p:txBody>
      </p:sp>
    </p:spTree>
    <p:extLst>
      <p:ext uri="{BB962C8B-B14F-4D97-AF65-F5344CB8AC3E}">
        <p14:creationId xmlns:p14="http://schemas.microsoft.com/office/powerpoint/2010/main" val="2783310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dirty="0">
                <a:latin typeface="Arial"/>
                <a:cs typeface="Arial"/>
              </a:rPr>
              <a:t>Susan (DPIRD programs) and Kylie (practical case studies)</a:t>
            </a:r>
          </a:p>
          <a:p>
            <a:endParaRPr lang="en-US" sz="1200">
              <a:latin typeface="Arial" panose="020B0604020202020204" pitchFamily="34" charset="0"/>
              <a:cs typeface="Arial" panose="020B0604020202020204" pitchFamily="34" charset="0"/>
            </a:endParaRPr>
          </a:p>
          <a:p>
            <a:pPr algn="l"/>
            <a:r>
              <a:rPr lang="en-US" sz="1200" b="1" i="0" u="none" strike="noStrike" baseline="0" dirty="0">
                <a:solidFill>
                  <a:srgbClr val="353030"/>
                </a:solidFill>
                <a:latin typeface="Arial"/>
                <a:cs typeface="Arial"/>
              </a:rPr>
              <a:t>This priority is focused on improving market access of Western Australian craft beer through improved access to distribution channels to local, </a:t>
            </a:r>
            <a:r>
              <a:rPr lang="en-AU" sz="1200" b="1" i="0" u="none" strike="noStrike" baseline="0" dirty="0">
                <a:solidFill>
                  <a:srgbClr val="353030"/>
                </a:solidFill>
                <a:latin typeface="Arial"/>
                <a:cs typeface="Arial"/>
              </a:rPr>
              <a:t>interstate and overseas markets</a:t>
            </a:r>
          </a:p>
          <a:p>
            <a:pPr algn="l"/>
            <a:endParaRPr lang="en-AU" sz="1200" b="1" i="0" u="none" strike="noStrike" baseline="0">
              <a:solidFill>
                <a:srgbClr val="353030"/>
              </a:solidFill>
              <a:latin typeface="Arial" panose="020B0604020202020204" pitchFamily="34" charset="0"/>
              <a:cs typeface="Arial" panose="020B0604020202020204" pitchFamily="34" charset="0"/>
            </a:endParaRPr>
          </a:p>
          <a:p>
            <a:pPr algn="l"/>
            <a:r>
              <a:rPr lang="en-AU" sz="1200" b="1" i="0" u="sng" strike="noStrike" baseline="0" dirty="0">
                <a:solidFill>
                  <a:srgbClr val="353030"/>
                </a:solidFill>
                <a:latin typeface="Arial"/>
                <a:cs typeface="Arial"/>
              </a:rPr>
              <a:t>Initiatives</a:t>
            </a:r>
          </a:p>
          <a:p>
            <a:pPr algn="l"/>
            <a:endParaRPr lang="en-AU" sz="1200" b="1" i="0" u="sng" strike="noStrike" baseline="0">
              <a:solidFill>
                <a:srgbClr val="353030"/>
              </a:solidFill>
              <a:latin typeface="Arial" panose="020B0604020202020204" pitchFamily="34" charset="0"/>
              <a:cs typeface="Arial" panose="020B0604020202020204" pitchFamily="34" charset="0"/>
            </a:endParaRPr>
          </a:p>
          <a:p>
            <a:pPr algn="l"/>
            <a:r>
              <a:rPr lang="en-AU" sz="1200" b="1" i="0" u="none" strike="noStrike" baseline="0" dirty="0">
                <a:solidFill>
                  <a:srgbClr val="231F20"/>
                </a:solidFill>
                <a:latin typeface="Arial"/>
                <a:cs typeface="Arial"/>
              </a:rPr>
              <a:t>3.1 Build domestic distribution channels to improve market </a:t>
            </a:r>
            <a:r>
              <a:rPr lang="en-US" sz="1200" b="1" i="0" u="none" strike="noStrike" baseline="0" dirty="0">
                <a:solidFill>
                  <a:srgbClr val="231F20"/>
                </a:solidFill>
                <a:latin typeface="Arial"/>
                <a:cs typeface="Arial"/>
              </a:rPr>
              <a:t>penetration in Western Australia </a:t>
            </a:r>
          </a:p>
          <a:p>
            <a:pPr algn="l"/>
            <a:r>
              <a:rPr lang="en-US" sz="1200" b="0" i="0" u="none" strike="noStrike" baseline="0" dirty="0">
                <a:solidFill>
                  <a:srgbClr val="231F20"/>
                </a:solidFill>
                <a:latin typeface="Arial"/>
                <a:cs typeface="Arial"/>
              </a:rPr>
              <a:t>Expand the opportunity for brewers to engage with and access local distribution networks such as retail </a:t>
            </a:r>
            <a:r>
              <a:rPr lang="en-AU" sz="1200" b="0" i="0" u="none" strike="noStrike" baseline="0" dirty="0">
                <a:solidFill>
                  <a:srgbClr val="231F20"/>
                </a:solidFill>
                <a:latin typeface="Arial"/>
                <a:cs typeface="Arial"/>
              </a:rPr>
              <a:t>outlets, pubs, restaurants, festivals and stadia.</a:t>
            </a:r>
          </a:p>
          <a:p>
            <a:pPr algn="l"/>
            <a:endParaRPr lang="en-AU" sz="1200" b="0" i="0" u="none" strike="noStrike" baseline="0">
              <a:solidFill>
                <a:srgbClr val="231F20"/>
              </a:solidFill>
              <a:latin typeface="Arial" panose="020B0604020202020204" pitchFamily="34" charset="0"/>
              <a:cs typeface="Arial" panose="020B0604020202020204" pitchFamily="34" charset="0"/>
            </a:endParaRPr>
          </a:p>
          <a:p>
            <a:pPr algn="l"/>
            <a:r>
              <a:rPr lang="en-AU" sz="1200" b="1" i="0" u="none" strike="noStrike" baseline="0" dirty="0">
                <a:solidFill>
                  <a:srgbClr val="231F20"/>
                </a:solidFill>
                <a:latin typeface="Arial"/>
                <a:cs typeface="Arial"/>
              </a:rPr>
              <a:t>3.2 Selling Western Australian </a:t>
            </a:r>
            <a:r>
              <a:rPr lang="en-US" sz="1200" b="1" i="0" u="none" strike="noStrike" baseline="0" dirty="0">
                <a:solidFill>
                  <a:srgbClr val="231F20"/>
                </a:solidFill>
                <a:latin typeface="Arial"/>
                <a:cs typeface="Arial"/>
              </a:rPr>
              <a:t>craft beer to the world </a:t>
            </a:r>
          </a:p>
          <a:p>
            <a:pPr algn="l"/>
            <a:r>
              <a:rPr lang="en-US" sz="1200" b="0" i="0" u="none" strike="noStrike" baseline="0" dirty="0">
                <a:solidFill>
                  <a:srgbClr val="231F20"/>
                </a:solidFill>
                <a:latin typeface="Arial"/>
                <a:cs typeface="Arial"/>
              </a:rPr>
              <a:t>Strategic industry market and export </a:t>
            </a:r>
            <a:r>
              <a:rPr lang="en-AU" sz="1200" b="0" i="0" u="none" strike="noStrike" baseline="0" dirty="0">
                <a:solidFill>
                  <a:srgbClr val="231F20"/>
                </a:solidFill>
                <a:latin typeface="Arial"/>
                <a:cs typeface="Arial"/>
              </a:rPr>
              <a:t>readiness through improved access </a:t>
            </a:r>
            <a:r>
              <a:rPr lang="en-US" sz="1200" b="0" i="0" u="none" strike="noStrike" baseline="0" dirty="0">
                <a:solidFill>
                  <a:srgbClr val="231F20"/>
                </a:solidFill>
                <a:latin typeface="Arial"/>
                <a:cs typeface="Arial"/>
              </a:rPr>
              <a:t>to distribution channels and export </a:t>
            </a:r>
            <a:r>
              <a:rPr lang="en-AU" sz="1200" b="0" i="0" u="none" strike="noStrike" baseline="0" dirty="0">
                <a:solidFill>
                  <a:srgbClr val="231F20"/>
                </a:solidFill>
                <a:latin typeface="Arial"/>
                <a:cs typeface="Arial"/>
              </a:rPr>
              <a:t>capability building initiatives.</a:t>
            </a:r>
          </a:p>
          <a:p>
            <a:endParaRPr lang="en-AU">
              <a:solidFill>
                <a:srgbClr val="231F20"/>
              </a:solidFill>
              <a:latin typeface="Arial" panose="020B0604020202020204" pitchFamily="34" charset="0"/>
              <a:cs typeface="Arial" panose="020B0604020202020204" pitchFamily="34" charset="0"/>
            </a:endParaRPr>
          </a:p>
          <a:p>
            <a:r>
              <a:rPr lang="en-AU" b="1" u="sng" dirty="0">
                <a:solidFill>
                  <a:srgbClr val="231F20"/>
                </a:solidFill>
                <a:latin typeface="Arial"/>
                <a:cs typeface="Arial"/>
              </a:rPr>
              <a:t>Susan</a:t>
            </a:r>
          </a:p>
          <a:p>
            <a:r>
              <a:rPr lang="en-AU" dirty="0">
                <a:solidFill>
                  <a:srgbClr val="231F20"/>
                </a:solidFill>
                <a:latin typeface="Arial"/>
                <a:cs typeface="Arial"/>
              </a:rPr>
              <a:t>This priority has the opportunity to leverage existing DPIRD programs, including those offered through our Primary Industries Trade and Food Industry Development areas.</a:t>
            </a:r>
          </a:p>
          <a:p>
            <a:r>
              <a:rPr lang="en-AU" dirty="0">
                <a:solidFill>
                  <a:srgbClr val="231F20"/>
                </a:solidFill>
                <a:latin typeface="Arial"/>
                <a:cs typeface="Arial"/>
              </a:rPr>
              <a:t>Within Primary Industries Trade, we have objectives focused on:</a:t>
            </a:r>
            <a:endParaRPr lang="en-AU" dirty="0">
              <a:solidFill>
                <a:srgbClr val="000000"/>
              </a:solidFill>
              <a:latin typeface="Arial" panose="020B0604020202020204" pitchFamily="34" charset="0"/>
              <a:cs typeface="Arial" panose="020B0604020202020204" pitchFamily="34" charset="0"/>
            </a:endParaRPr>
          </a:p>
          <a:p>
            <a:pPr marL="285750" indent="-285750">
              <a:buFont typeface="Calibri"/>
              <a:buChar char="-"/>
            </a:pPr>
            <a:r>
              <a:rPr lang="en-AU" dirty="0">
                <a:solidFill>
                  <a:srgbClr val="231F20"/>
                </a:solidFill>
                <a:latin typeface="Arial"/>
                <a:cs typeface="Arial"/>
              </a:rPr>
              <a:t>Market engagement, which has included trade exhibitions, in-bound and outbound delegations, and in-market promotions. This has resulted in export sales through activities such as Taste WA, and involvement in trade exhibitions such as Food Hotel Asia in Singapore.</a:t>
            </a:r>
          </a:p>
          <a:p>
            <a:pPr marL="285750" indent="-285750">
              <a:buFont typeface="Calibri"/>
              <a:buChar char="-"/>
            </a:pPr>
            <a:r>
              <a:rPr lang="en-AU" dirty="0">
                <a:solidFill>
                  <a:srgbClr val="231F20"/>
                </a:solidFill>
                <a:latin typeface="Arial"/>
                <a:cs typeface="Arial"/>
              </a:rPr>
              <a:t>Export capability building, which included export and domestic market pathways training and mentoring, and meet the buyer pitching preparation.</a:t>
            </a:r>
          </a:p>
          <a:p>
            <a:pPr marL="285750" indent="-285750">
              <a:buFont typeface="Calibri"/>
              <a:buChar char="-"/>
            </a:pPr>
            <a:r>
              <a:rPr lang="en-AU" dirty="0">
                <a:solidFill>
                  <a:srgbClr val="231F20"/>
                </a:solidFill>
                <a:latin typeface="Arial"/>
                <a:cs typeface="Arial"/>
              </a:rPr>
              <a:t>And export facilitation, including </a:t>
            </a:r>
            <a:r>
              <a:rPr lang="en-AU" err="1">
                <a:solidFill>
                  <a:srgbClr val="231F20"/>
                </a:solidFill>
                <a:latin typeface="Arial"/>
                <a:cs typeface="Arial"/>
              </a:rPr>
              <a:t>TradeStart</a:t>
            </a:r>
            <a:r>
              <a:rPr lang="en-AU" dirty="0">
                <a:solidFill>
                  <a:srgbClr val="231F20"/>
                </a:solidFill>
                <a:latin typeface="Arial"/>
                <a:cs typeface="Arial"/>
              </a:rPr>
              <a:t> advisory services which provides business focused client services and business matching.</a:t>
            </a:r>
          </a:p>
          <a:p>
            <a:r>
              <a:rPr lang="en-AU" dirty="0">
                <a:solidFill>
                  <a:srgbClr val="231F20"/>
                </a:solidFill>
                <a:latin typeface="Arial"/>
                <a:cs typeface="Arial"/>
              </a:rPr>
              <a:t>These opportunities, and ongoing DPIRD objectives, will align with the strategy implementation plan.</a:t>
            </a:r>
          </a:p>
        </p:txBody>
      </p:sp>
      <p:sp>
        <p:nvSpPr>
          <p:cNvPr id="4" name="Slide Number Placeholder 3"/>
          <p:cNvSpPr>
            <a:spLocks noGrp="1"/>
          </p:cNvSpPr>
          <p:nvPr>
            <p:ph type="sldNum" sz="quarter" idx="5"/>
          </p:nvPr>
        </p:nvSpPr>
        <p:spPr/>
        <p:txBody>
          <a:bodyPr/>
          <a:lstStyle/>
          <a:p>
            <a:fld id="{4D89D681-A475-4C32-A424-00947DB7C277}" type="slidenum">
              <a:rPr lang="en-AU" smtClean="0"/>
              <a:t>11</a:t>
            </a:fld>
            <a:endParaRPr lang="en-AU"/>
          </a:p>
        </p:txBody>
      </p:sp>
    </p:spTree>
    <p:extLst>
      <p:ext uri="{BB962C8B-B14F-4D97-AF65-F5344CB8AC3E}">
        <p14:creationId xmlns:p14="http://schemas.microsoft.com/office/powerpoint/2010/main" val="1251555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a:latin typeface="Arial" panose="020B0604020202020204" pitchFamily="34" charset="0"/>
                <a:cs typeface="Arial" panose="020B0604020202020204" pitchFamily="34" charset="0"/>
              </a:rPr>
              <a:t>Michael</a:t>
            </a:r>
          </a:p>
          <a:p>
            <a:endParaRPr lang="en-US" sz="1200">
              <a:latin typeface="Arial" panose="020B0604020202020204" pitchFamily="34" charset="0"/>
              <a:cs typeface="Arial" panose="020B0604020202020204" pitchFamily="34" charset="0"/>
            </a:endParaRPr>
          </a:p>
          <a:p>
            <a:pPr algn="l"/>
            <a:r>
              <a:rPr lang="en-US" sz="1200" b="1" i="0" u="none" strike="noStrike" baseline="0">
                <a:solidFill>
                  <a:srgbClr val="353030"/>
                </a:solidFill>
                <a:latin typeface="Arial" panose="020B0604020202020204" pitchFamily="34" charset="0"/>
                <a:cs typeface="Arial" panose="020B0604020202020204" pitchFamily="34" charset="0"/>
              </a:rPr>
              <a:t>This priority aims to ensure the industry’s prosperity by enhancing the market depth and efficiency of the craft beer supply chain through </a:t>
            </a:r>
            <a:r>
              <a:rPr lang="en-AU" sz="1200" b="1" i="0" u="none" strike="noStrike" baseline="0">
                <a:solidFill>
                  <a:srgbClr val="353030"/>
                </a:solidFill>
                <a:latin typeface="Arial" panose="020B0604020202020204" pitchFamily="34" charset="0"/>
                <a:cs typeface="Arial" panose="020B0604020202020204" pitchFamily="34" charset="0"/>
              </a:rPr>
              <a:t>research and development funding.</a:t>
            </a:r>
          </a:p>
          <a:p>
            <a:pPr algn="l"/>
            <a:endParaRPr lang="en-AU" sz="1200" b="1" i="0" u="none" strike="noStrike" baseline="0">
              <a:solidFill>
                <a:srgbClr val="353030"/>
              </a:solidFill>
              <a:latin typeface="Arial" panose="020B0604020202020204" pitchFamily="34" charset="0"/>
              <a:cs typeface="Arial" panose="020B0604020202020204" pitchFamily="34" charset="0"/>
            </a:endParaRPr>
          </a:p>
          <a:p>
            <a:pPr algn="l"/>
            <a:r>
              <a:rPr lang="en-AU" sz="1200" b="1" i="0" u="sng" strike="noStrike" baseline="0">
                <a:solidFill>
                  <a:srgbClr val="353030"/>
                </a:solidFill>
                <a:latin typeface="Arial" panose="020B0604020202020204" pitchFamily="34" charset="0"/>
                <a:cs typeface="Arial" panose="020B0604020202020204" pitchFamily="34" charset="0"/>
              </a:rPr>
              <a:t>Initiatives</a:t>
            </a:r>
          </a:p>
          <a:p>
            <a:pPr algn="l"/>
            <a:endParaRPr lang="en-AU" sz="1200" b="1" i="0" u="sng" strike="noStrike" baseline="0">
              <a:solidFill>
                <a:srgbClr val="353030"/>
              </a:solidFill>
              <a:latin typeface="Arial" panose="020B0604020202020204" pitchFamily="34" charset="0"/>
              <a:cs typeface="Arial" panose="020B0604020202020204" pitchFamily="34" charset="0"/>
            </a:endParaRPr>
          </a:p>
          <a:p>
            <a:pPr algn="l"/>
            <a:r>
              <a:rPr lang="en-AU" sz="1200" b="1" i="0" u="none" strike="noStrike" baseline="0">
                <a:solidFill>
                  <a:srgbClr val="231F20"/>
                </a:solidFill>
                <a:latin typeface="Arial" panose="020B0604020202020204" pitchFamily="34" charset="0"/>
                <a:cs typeface="Arial" panose="020B0604020202020204" pitchFamily="34" charset="0"/>
              </a:rPr>
              <a:t>4.1 R&amp;D Program to target supply chain </a:t>
            </a:r>
            <a:r>
              <a:rPr lang="en-US" sz="1200" b="1" i="0" u="none" strike="noStrike" baseline="0">
                <a:solidFill>
                  <a:srgbClr val="231F20"/>
                </a:solidFill>
                <a:latin typeface="Arial" panose="020B0604020202020204" pitchFamily="34" charset="0"/>
                <a:cs typeface="Arial" panose="020B0604020202020204" pitchFamily="34" charset="0"/>
              </a:rPr>
              <a:t>sustainability </a:t>
            </a:r>
          </a:p>
          <a:p>
            <a:pPr algn="l"/>
            <a:r>
              <a:rPr lang="en-US" sz="1200" b="0" i="0" u="none" strike="noStrike" baseline="0">
                <a:solidFill>
                  <a:srgbClr val="231F20"/>
                </a:solidFill>
                <a:latin typeface="Arial" panose="020B0604020202020204" pitchFamily="34" charset="0"/>
                <a:cs typeface="Arial" panose="020B0604020202020204" pitchFamily="34" charset="0"/>
              </a:rPr>
              <a:t>Investigate opportunities for research and development to support the creation of a more environmentally responsible supply chain by reducing </a:t>
            </a:r>
            <a:r>
              <a:rPr lang="en-AU" sz="1200" b="0" i="0" u="none" strike="noStrike" baseline="0">
                <a:solidFill>
                  <a:srgbClr val="231F20"/>
                </a:solidFill>
                <a:latin typeface="Arial" panose="020B0604020202020204" pitchFamily="34" charset="0"/>
                <a:cs typeface="Arial" panose="020B0604020202020204" pitchFamily="34" charset="0"/>
              </a:rPr>
              <a:t>emissions, addressing waste, and creating markets for by-products. Support research and development </a:t>
            </a:r>
            <a:r>
              <a:rPr lang="en-US" sz="1200" b="0" i="0" u="none" strike="noStrike" baseline="0">
                <a:solidFill>
                  <a:srgbClr val="231F20"/>
                </a:solidFill>
                <a:latin typeface="Arial" panose="020B0604020202020204" pitchFamily="34" charset="0"/>
                <a:cs typeface="Arial" panose="020B0604020202020204" pitchFamily="34" charset="0"/>
              </a:rPr>
              <a:t>initiatives that target gaps in the craft </a:t>
            </a:r>
            <a:r>
              <a:rPr lang="en-AU" sz="1200" b="0" i="0" u="none" strike="noStrike" baseline="0">
                <a:solidFill>
                  <a:srgbClr val="231F20"/>
                </a:solidFill>
                <a:latin typeface="Arial" panose="020B0604020202020204" pitchFamily="34" charset="0"/>
                <a:cs typeface="Arial" panose="020B0604020202020204" pitchFamily="34" charset="0"/>
              </a:rPr>
              <a:t>beer industry supply chain.</a:t>
            </a:r>
          </a:p>
          <a:p>
            <a:pPr algn="l"/>
            <a:endParaRPr lang="en-AU" sz="1200" b="0" i="0" u="none" strike="noStrike" baseline="0">
              <a:solidFill>
                <a:srgbClr val="231F20"/>
              </a:solidFill>
              <a:latin typeface="Arial" panose="020B0604020202020204" pitchFamily="34" charset="0"/>
              <a:cs typeface="Arial" panose="020B0604020202020204" pitchFamily="34" charset="0"/>
            </a:endParaRPr>
          </a:p>
          <a:p>
            <a:pPr algn="l"/>
            <a:r>
              <a:rPr lang="en-AU" sz="1200" b="1" i="0" u="none" strike="noStrike" baseline="0">
                <a:solidFill>
                  <a:srgbClr val="231F20"/>
                </a:solidFill>
                <a:latin typeface="Arial" panose="020B0604020202020204" pitchFamily="34" charset="0"/>
                <a:cs typeface="Arial" panose="020B0604020202020204" pitchFamily="34" charset="0"/>
              </a:rPr>
              <a:t>4.2 A uniquely Western </a:t>
            </a:r>
            <a:r>
              <a:rPr lang="en-US" sz="1200" b="1" i="0" u="none" strike="noStrike" baseline="0">
                <a:solidFill>
                  <a:srgbClr val="231F20"/>
                </a:solidFill>
                <a:latin typeface="Arial" panose="020B0604020202020204" pitchFamily="34" charset="0"/>
                <a:cs typeface="Arial" panose="020B0604020202020204" pitchFamily="34" charset="0"/>
              </a:rPr>
              <a:t>Australian supply chain</a:t>
            </a:r>
          </a:p>
          <a:p>
            <a:pPr algn="l"/>
            <a:r>
              <a:rPr lang="en-US" sz="1200" b="0" i="0" u="none" strike="noStrike" baseline="0">
                <a:solidFill>
                  <a:srgbClr val="231F20"/>
                </a:solidFill>
                <a:latin typeface="Arial" panose="020B0604020202020204" pitchFamily="34" charset="0"/>
                <a:cs typeface="Arial" panose="020B0604020202020204" pitchFamily="34" charset="0"/>
              </a:rPr>
              <a:t>Industry led promotion of relevant </a:t>
            </a:r>
            <a:r>
              <a:rPr lang="en-AU" sz="1200" b="0" i="0" u="none" strike="noStrike" baseline="0">
                <a:solidFill>
                  <a:srgbClr val="231F20"/>
                </a:solidFill>
                <a:latin typeface="Arial" panose="020B0604020202020204" pitchFamily="34" charset="0"/>
                <a:cs typeface="Arial" panose="020B0604020202020204" pitchFamily="34" charset="0"/>
              </a:rPr>
              <a:t>programs and schemes of </a:t>
            </a:r>
            <a:r>
              <a:rPr lang="en-US" sz="1200" b="0" i="0" u="none" strike="noStrike" baseline="0">
                <a:solidFill>
                  <a:srgbClr val="231F20"/>
                </a:solidFill>
                <a:latin typeface="Arial" panose="020B0604020202020204" pitchFamily="34" charset="0"/>
                <a:cs typeface="Arial" panose="020B0604020202020204" pitchFamily="34" charset="0"/>
              </a:rPr>
              <a:t>assistance to enhance the capability of the local supply chain and build </a:t>
            </a:r>
            <a:r>
              <a:rPr lang="en-AU" sz="1200" b="0" i="0" u="none" strike="noStrike" baseline="0">
                <a:solidFill>
                  <a:srgbClr val="231F20"/>
                </a:solidFill>
                <a:latin typeface="Arial" panose="020B0604020202020204" pitchFamily="34" charset="0"/>
                <a:cs typeface="Arial" panose="020B0604020202020204" pitchFamily="34" charset="0"/>
              </a:rPr>
              <a:t>business resilience.</a:t>
            </a:r>
          </a:p>
          <a:p>
            <a:pPr algn="l"/>
            <a:endParaRPr lang="en-AU" sz="1200" b="0" i="0" u="none" strike="noStrike" baseline="0">
              <a:solidFill>
                <a:srgbClr val="231F20"/>
              </a:solidFill>
              <a:latin typeface="Arial" panose="020B0604020202020204" pitchFamily="34" charset="0"/>
              <a:cs typeface="Arial" panose="020B0604020202020204" pitchFamily="34" charset="0"/>
            </a:endParaRPr>
          </a:p>
          <a:p>
            <a:pPr algn="l"/>
            <a:endParaRPr lang="en-AU" sz="1800" b="0" i="0" u="none" strike="noStrike" baseline="0">
              <a:solidFill>
                <a:srgbClr val="231F20"/>
              </a:solidFill>
              <a:latin typeface="ArialMT"/>
            </a:endParaRPr>
          </a:p>
          <a:p>
            <a:pPr algn="l"/>
            <a:endParaRPr lang="en-AU" sz="1800" b="0" i="0" u="none" strike="noStrike" baseline="0">
              <a:solidFill>
                <a:srgbClr val="231F20"/>
              </a:solidFill>
              <a:latin typeface="ArialMT"/>
            </a:endParaRPr>
          </a:p>
          <a:p>
            <a:pPr algn="l"/>
            <a:endParaRPr lang="en-AU"/>
          </a:p>
        </p:txBody>
      </p:sp>
      <p:sp>
        <p:nvSpPr>
          <p:cNvPr id="4" name="Slide Number Placeholder 3"/>
          <p:cNvSpPr>
            <a:spLocks noGrp="1"/>
          </p:cNvSpPr>
          <p:nvPr>
            <p:ph type="sldNum" sz="quarter" idx="5"/>
          </p:nvPr>
        </p:nvSpPr>
        <p:spPr/>
        <p:txBody>
          <a:bodyPr/>
          <a:lstStyle/>
          <a:p>
            <a:fld id="{4D89D681-A475-4C32-A424-00947DB7C277}" type="slidenum">
              <a:rPr lang="en-AU" smtClean="0"/>
              <a:t>12</a:t>
            </a:fld>
            <a:endParaRPr lang="en-AU"/>
          </a:p>
        </p:txBody>
      </p:sp>
    </p:spTree>
    <p:extLst>
      <p:ext uri="{BB962C8B-B14F-4D97-AF65-F5344CB8AC3E}">
        <p14:creationId xmlns:p14="http://schemas.microsoft.com/office/powerpoint/2010/main" val="2044320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u="sng">
                <a:latin typeface="Arial" panose="020B0604020202020204" pitchFamily="34" charset="0"/>
                <a:cs typeface="Arial" panose="020B0604020202020204" pitchFamily="34" charset="0"/>
              </a:rPr>
              <a:t>Kylie</a:t>
            </a:r>
          </a:p>
          <a:p>
            <a:pPr algn="l"/>
            <a:r>
              <a:rPr lang="en-US" sz="1200" b="1" i="0" u="none" strike="noStrike" baseline="0">
                <a:solidFill>
                  <a:srgbClr val="353030"/>
                </a:solidFill>
                <a:latin typeface="Arial" panose="020B0604020202020204" pitchFamily="34" charset="0"/>
                <a:cs typeface="Arial" panose="020B0604020202020204" pitchFamily="34" charset="0"/>
              </a:rPr>
              <a:t>This priority is targeted at ensuring industry works effectively with government to enable the growth, development and sustainability of the craft beer industry, in line with government’s broader economic </a:t>
            </a:r>
            <a:r>
              <a:rPr lang="en-AU" sz="1200" b="1" i="0" u="none" strike="noStrike" baseline="0">
                <a:solidFill>
                  <a:srgbClr val="353030"/>
                </a:solidFill>
                <a:latin typeface="Arial" panose="020B0604020202020204" pitchFamily="34" charset="0"/>
                <a:cs typeface="Arial" panose="020B0604020202020204" pitchFamily="34" charset="0"/>
              </a:rPr>
              <a:t>development, diversification and decarbonisation agenda</a:t>
            </a:r>
            <a:endParaRPr lang="en-US" sz="1200">
              <a:latin typeface="Arial" panose="020B0604020202020204" pitchFamily="34" charset="0"/>
              <a:cs typeface="Arial" panose="020B0604020202020204" pitchFamily="34" charset="0"/>
            </a:endParaRPr>
          </a:p>
          <a:p>
            <a:endParaRPr lang="en-AU" sz="1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1" i="0" u="sng" strike="noStrike" baseline="0">
                <a:solidFill>
                  <a:srgbClr val="353030"/>
                </a:solidFill>
                <a:latin typeface="Arial" panose="020B0604020202020204" pitchFamily="34" charset="0"/>
                <a:cs typeface="Arial" panose="020B0604020202020204" pitchFamily="34" charset="0"/>
              </a:rPr>
              <a:t>Initiatives</a:t>
            </a:r>
          </a:p>
          <a:p>
            <a:pPr algn="l"/>
            <a:r>
              <a:rPr lang="en-AU" sz="1200" b="1" i="0" u="none" strike="noStrike" baseline="0">
                <a:solidFill>
                  <a:srgbClr val="231F20"/>
                </a:solidFill>
                <a:latin typeface="Arial" panose="020B0604020202020204" pitchFamily="34" charset="0"/>
                <a:cs typeface="Arial" panose="020B0604020202020204" pitchFamily="34" charset="0"/>
              </a:rPr>
              <a:t>5.1 Enhancing industry </a:t>
            </a:r>
            <a:r>
              <a:rPr lang="en-US" sz="1200" b="1" i="0" u="none" strike="noStrike" baseline="0">
                <a:solidFill>
                  <a:srgbClr val="231F20"/>
                </a:solidFill>
                <a:latin typeface="Arial" panose="020B0604020202020204" pitchFamily="34" charset="0"/>
                <a:cs typeface="Arial" panose="020B0604020202020204" pitchFamily="34" charset="0"/>
              </a:rPr>
              <a:t>standards</a:t>
            </a:r>
            <a:r>
              <a:rPr lang="en-US" sz="1200" b="0" i="0" u="none" strike="noStrike" baseline="0">
                <a:solidFill>
                  <a:srgbClr val="231F20"/>
                </a:solidFill>
                <a:latin typeface="Arial" panose="020B0604020202020204" pitchFamily="34" charset="0"/>
                <a:cs typeface="Arial" panose="020B0604020202020204" pitchFamily="34" charset="0"/>
              </a:rPr>
              <a:t>.</a:t>
            </a:r>
          </a:p>
          <a:p>
            <a:pPr algn="l"/>
            <a:r>
              <a:rPr lang="en-US" sz="1200" b="0" i="0" u="none" strike="noStrike" baseline="0">
                <a:solidFill>
                  <a:srgbClr val="231F20"/>
                </a:solidFill>
                <a:latin typeface="Arial" panose="020B0604020202020204" pitchFamily="34" charset="0"/>
                <a:cs typeface="Arial" panose="020B0604020202020204" pitchFamily="34" charset="0"/>
              </a:rPr>
              <a:t>Develop a set of industry-led quality standards that reflect the structure and operations of the craft beer  Industry.</a:t>
            </a:r>
          </a:p>
          <a:p>
            <a:pPr algn="l"/>
            <a:endParaRPr lang="en-US" sz="1200" b="0" i="0" u="none" strike="noStrike" baseline="0">
              <a:solidFill>
                <a:srgbClr val="231F20"/>
              </a:solidFill>
              <a:latin typeface="Arial" panose="020B0604020202020204" pitchFamily="34" charset="0"/>
              <a:cs typeface="Arial" panose="020B0604020202020204" pitchFamily="34" charset="0"/>
            </a:endParaRPr>
          </a:p>
          <a:p>
            <a:pPr algn="l"/>
            <a:r>
              <a:rPr lang="en-US" sz="1200" b="1" i="0" u="none" strike="noStrike" baseline="0">
                <a:solidFill>
                  <a:srgbClr val="231F20"/>
                </a:solidFill>
                <a:latin typeface="Arial" panose="020B0604020202020204" pitchFamily="34" charset="0"/>
                <a:cs typeface="Arial" panose="020B0604020202020204" pitchFamily="34" charset="0"/>
              </a:rPr>
              <a:t>5.2 </a:t>
            </a:r>
            <a:r>
              <a:rPr lang="en-AU" sz="1200" b="1" i="0" u="none" strike="noStrike" baseline="0">
                <a:solidFill>
                  <a:srgbClr val="231F20"/>
                </a:solidFill>
                <a:latin typeface="Arial" panose="020B0604020202020204" pitchFamily="34" charset="0"/>
                <a:cs typeface="Arial" panose="020B0604020202020204" pitchFamily="34" charset="0"/>
              </a:rPr>
              <a:t>Industry and government </a:t>
            </a:r>
            <a:r>
              <a:rPr lang="en-US" sz="1200" b="1" i="0" u="none" strike="noStrike" baseline="0">
                <a:solidFill>
                  <a:srgbClr val="231F20"/>
                </a:solidFill>
                <a:latin typeface="Arial" panose="020B0604020202020204" pitchFamily="34" charset="0"/>
                <a:cs typeface="Arial" panose="020B0604020202020204" pitchFamily="34" charset="0"/>
              </a:rPr>
              <a:t>collaboration </a:t>
            </a:r>
          </a:p>
          <a:p>
            <a:pPr algn="l"/>
            <a:r>
              <a:rPr lang="en-US" sz="1200" b="0" i="0" u="none" strike="noStrike" baseline="0">
                <a:solidFill>
                  <a:srgbClr val="231F20"/>
                </a:solidFill>
                <a:latin typeface="Arial" panose="020B0604020202020204" pitchFamily="34" charset="0"/>
                <a:cs typeface="Arial" panose="020B0604020202020204" pitchFamily="34" charset="0"/>
              </a:rPr>
              <a:t>Industry collaboration will guide strategy implementation and explore opportunities to effectively engage with the government on mechanisms that align with industry priorities.</a:t>
            </a:r>
          </a:p>
          <a:p>
            <a:pPr algn="l"/>
            <a:endParaRPr lang="en-AU" sz="1200" b="0" i="0" u="none" strike="noStrike" baseline="0">
              <a:solidFill>
                <a:srgbClr val="231F20"/>
              </a:solidFill>
              <a:latin typeface="Arial" panose="020B0604020202020204" pitchFamily="34" charset="0"/>
              <a:cs typeface="Arial" panose="020B0604020202020204" pitchFamily="34" charset="0"/>
            </a:endParaRPr>
          </a:p>
          <a:p>
            <a:pPr algn="l"/>
            <a:r>
              <a:rPr lang="en-AU" sz="1200" b="1" i="0" u="none" strike="noStrike" baseline="0">
                <a:solidFill>
                  <a:srgbClr val="231F20"/>
                </a:solidFill>
                <a:latin typeface="Arial" panose="020B0604020202020204" pitchFamily="34" charset="0"/>
                <a:cs typeface="Arial" panose="020B0604020202020204" pitchFamily="34" charset="0"/>
              </a:rPr>
              <a:t>5.3 Regulatory </a:t>
            </a:r>
            <a:r>
              <a:rPr lang="en-US" sz="1200" b="1" i="0" u="none" strike="noStrike" baseline="0">
                <a:solidFill>
                  <a:srgbClr val="231F20"/>
                </a:solidFill>
                <a:latin typeface="Arial" panose="020B0604020202020204" pitchFamily="34" charset="0"/>
                <a:cs typeface="Arial" panose="020B0604020202020204" pitchFamily="34" charset="0"/>
              </a:rPr>
              <a:t>barriers</a:t>
            </a:r>
          </a:p>
          <a:p>
            <a:pPr algn="l"/>
            <a:r>
              <a:rPr lang="en-US" sz="1200" b="0" i="0" u="none" strike="noStrike" baseline="0">
                <a:solidFill>
                  <a:srgbClr val="231F20"/>
                </a:solidFill>
                <a:latin typeface="Arial" panose="020B0604020202020204" pitchFamily="34" charset="0"/>
                <a:cs typeface="Arial" panose="020B0604020202020204" pitchFamily="34" charset="0"/>
              </a:rPr>
              <a:t>Identify land use planning, waste </a:t>
            </a:r>
            <a:r>
              <a:rPr lang="en-AU" sz="1200" b="0" i="0" u="none" strike="noStrike" baseline="0">
                <a:solidFill>
                  <a:srgbClr val="231F20"/>
                </a:solidFill>
                <a:latin typeface="Arial" panose="020B0604020202020204" pitchFamily="34" charset="0"/>
                <a:cs typeface="Arial" panose="020B0604020202020204" pitchFamily="34" charset="0"/>
              </a:rPr>
              <a:t>management, packaging, taxation, and </a:t>
            </a:r>
            <a:r>
              <a:rPr lang="en-US" sz="1200" b="0" i="0" u="none" strike="noStrike" baseline="0">
                <a:solidFill>
                  <a:srgbClr val="231F20"/>
                </a:solidFill>
                <a:latin typeface="Arial" panose="020B0604020202020204" pitchFamily="34" charset="0"/>
                <a:cs typeface="Arial" panose="020B0604020202020204" pitchFamily="34" charset="0"/>
              </a:rPr>
              <a:t>health regulation impacting on growth and development issues in the craft beer industry.</a:t>
            </a:r>
            <a:endParaRPr lang="en-AU" sz="12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D89D681-A475-4C32-A424-00947DB7C277}" type="slidenum">
              <a:rPr lang="en-AU" smtClean="0"/>
              <a:t>13</a:t>
            </a:fld>
            <a:endParaRPr lang="en-AU"/>
          </a:p>
        </p:txBody>
      </p:sp>
    </p:spTree>
    <p:extLst>
      <p:ext uri="{BB962C8B-B14F-4D97-AF65-F5344CB8AC3E}">
        <p14:creationId xmlns:p14="http://schemas.microsoft.com/office/powerpoint/2010/main" val="2655341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Contact details on back of brochure for further information</a:t>
            </a:r>
          </a:p>
          <a:p>
            <a:pPr marL="171450" indent="-1714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Download the summary document from the DPIRD and industry group websites </a:t>
            </a:r>
          </a:p>
          <a:p>
            <a:pPr marL="171450" indent="-171450">
              <a:buFont typeface="Arial" panose="020B0604020202020204" pitchFamily="34" charset="0"/>
              <a:buChar char="•"/>
            </a:pPr>
            <a:endParaRPr lang="en-US">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a:latin typeface="Arial" panose="020B0604020202020204" pitchFamily="34" charset="0"/>
                <a:cs typeface="Arial" panose="020B0604020202020204" pitchFamily="34" charset="0"/>
              </a:rPr>
              <a:t>DPIRD display in Trade Area – talk to DPIRD staff (Jon Berry and David Leevers) who can walk through the full report findings and there is a demonstration of a cost-effective digital automation program currently being rolled out including several breweries and wineries</a:t>
            </a:r>
            <a:endParaRPr lang="en-AU">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D89D681-A475-4C32-A424-00947DB7C277}" type="slidenum">
              <a:rPr lang="en-AU" smtClean="0"/>
              <a:t>14</a:t>
            </a:fld>
            <a:endParaRPr lang="en-AU"/>
          </a:p>
        </p:txBody>
      </p:sp>
    </p:spTree>
    <p:extLst>
      <p:ext uri="{BB962C8B-B14F-4D97-AF65-F5344CB8AC3E}">
        <p14:creationId xmlns:p14="http://schemas.microsoft.com/office/powerpoint/2010/main" val="801749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B76D0-6FF5-BC41-446D-23D09A6271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78FABD-E90D-C51C-EC8F-2664528C4A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391888-E972-700B-2667-3D7D5F6A2E97}"/>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C7765A1C-900B-24AF-D061-90566F3951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1CB426-0ECF-24F4-5458-315582268C9D}"/>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2108963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2AAF-AC77-C32F-08D2-0297BA1A4A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57F109-0C1F-F09F-F5B0-B715B3E2E2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42B2E8-1690-7D47-0034-F33AB7C48D57}"/>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3783DB05-0DF2-952A-53F3-62D39A990A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206B75-630E-D0DA-A484-3753E9DEFAA8}"/>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2294805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A5302-EC38-988E-57F5-AF1DEDC660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A3F741-7A7D-D09B-916D-4B7ED58616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6D09FC-B1ED-E017-920D-3D5585249D02}"/>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1A8CDA6C-C07E-016E-4EB2-E79663D58D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F419B-4620-3757-4622-FCDD7F09EE94}"/>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30580978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1AAE-6972-9678-7D7B-184877C1A8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C8D3F7-1BC0-0163-6BCC-FF7F4038E4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7E9DDD-7F0D-645B-796B-79237E81E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5A15B3-1820-2CFE-4127-64843E7D6AEC}"/>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6" name="Footer Placeholder 5">
            <a:extLst>
              <a:ext uri="{FF2B5EF4-FFF2-40B4-BE49-F238E27FC236}">
                <a16:creationId xmlns:a16="http://schemas.microsoft.com/office/drawing/2014/main" id="{EB3AC13D-30EB-294E-8DDF-E79B3884AD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9F366-919E-CDB2-0CB1-0887163338C4}"/>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2732539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D26AE-BA38-FE7B-1C5C-02056E71B9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ED83F2A-3F4E-27FD-D08D-80D14986A3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B00163-AE36-592D-2178-75AE0BB41F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E737EE-514B-082F-5238-4D206A04CE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E411D2-A9D2-77B2-815A-63CBB2EFCF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32B917-24C8-6F96-66E8-3C9C45BDD51A}"/>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8" name="Footer Placeholder 7">
            <a:extLst>
              <a:ext uri="{FF2B5EF4-FFF2-40B4-BE49-F238E27FC236}">
                <a16:creationId xmlns:a16="http://schemas.microsoft.com/office/drawing/2014/main" id="{A41D3550-0ECC-C95D-7FC6-76B9C8170E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5605C7-676B-9286-E1EA-4B068122C277}"/>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1443779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ACF52-BF35-6A0A-5577-EF3F20E65F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E9EB9A-E639-F646-B4D5-39B323ED825E}"/>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4" name="Footer Placeholder 3">
            <a:extLst>
              <a:ext uri="{FF2B5EF4-FFF2-40B4-BE49-F238E27FC236}">
                <a16:creationId xmlns:a16="http://schemas.microsoft.com/office/drawing/2014/main" id="{245B94F2-4334-695F-E31C-2B59FE92C5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6919F28-227D-E79A-E25E-B0F1B1085DBA}"/>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1609742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89C9A1-2BF1-DAB9-9765-5D1536E851C4}"/>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3" name="Footer Placeholder 2">
            <a:extLst>
              <a:ext uri="{FF2B5EF4-FFF2-40B4-BE49-F238E27FC236}">
                <a16:creationId xmlns:a16="http://schemas.microsoft.com/office/drawing/2014/main" id="{6658E38C-F0DD-598A-B620-217CAD0715C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A68A7AA-31C7-5507-C38A-45BDBED1007D}"/>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4051496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E3EB6-9C26-A106-5A2C-EDD0E7D4AA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44EDEA5-7811-F351-52DE-D685DF05CF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8BC655B-E90C-F6CD-4E97-14839799C5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A8384C-CA49-7353-27DC-728822BC260F}"/>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6" name="Footer Placeholder 5">
            <a:extLst>
              <a:ext uri="{FF2B5EF4-FFF2-40B4-BE49-F238E27FC236}">
                <a16:creationId xmlns:a16="http://schemas.microsoft.com/office/drawing/2014/main" id="{472A6CC4-BB21-47FF-73AB-BDC92B258E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C02588-10F6-CC36-B21A-05FADE7DC3F6}"/>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2378461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902E8-C64A-F41D-5F6F-F246814EE5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EF592E-3DE7-6BAB-9823-2BB05FEA73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FC7C861-8A1A-C7EF-4A63-9A15CE3202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F4CA921-0418-C349-5458-FC798C02E353}"/>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6" name="Footer Placeholder 5">
            <a:extLst>
              <a:ext uri="{FF2B5EF4-FFF2-40B4-BE49-F238E27FC236}">
                <a16:creationId xmlns:a16="http://schemas.microsoft.com/office/drawing/2014/main" id="{4CEC7CAF-58B8-6CAB-3CE6-9310747C7F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A7D95C-C20A-F95B-6B11-F13E65DCBE10}"/>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1512008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CAAFA-02FF-BBAA-BCDE-8B32B023D60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FDE1F5-2E0E-D7C7-5984-F93655D011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E728EC-7325-4C17-580C-E07777BBC7B8}"/>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D74967DD-4B0C-A723-DA89-BF807159E0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D6B155-B00D-FFAE-BD35-EDB5EA83914B}"/>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25128961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A0D663-F7A9-4A6E-30D0-152145E7B1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D6FF5F8-B1F9-188D-1D4A-5EB41956A1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ABC330-FD28-EE23-A42E-A9DD69F2055E}"/>
              </a:ext>
            </a:extLst>
          </p:cNvPr>
          <p:cNvSpPr>
            <a:spLocks noGrp="1"/>
          </p:cNvSpPr>
          <p:nvPr>
            <p:ph type="dt" sz="half" idx="10"/>
          </p:nvPr>
        </p:nvSpPr>
        <p:spPr/>
        <p:txBody>
          <a:body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AA5278FC-8190-C3DE-C735-39D0D7693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287ED6-3A0D-E4CD-128E-ACE35DB7F585}"/>
              </a:ext>
            </a:extLst>
          </p:cNvPr>
          <p:cNvSpPr>
            <a:spLocks noGrp="1"/>
          </p:cNvSpPr>
          <p:nvPr>
            <p:ph type="sldNum" sz="quarter" idx="12"/>
          </p:nvPr>
        </p:nvSpPr>
        <p:spPr/>
        <p:txBody>
          <a:bodyPr/>
          <a:lstStyle/>
          <a:p>
            <a:fld id="{FE5CB06B-D0E1-3347-9033-34397B6F2BAC}" type="slidenum">
              <a:rPr lang="en-US" smtClean="0"/>
              <a:t>‹#›</a:t>
            </a:fld>
            <a:endParaRPr lang="en-US"/>
          </a:p>
        </p:txBody>
      </p:sp>
    </p:spTree>
    <p:extLst>
      <p:ext uri="{BB962C8B-B14F-4D97-AF65-F5344CB8AC3E}">
        <p14:creationId xmlns:p14="http://schemas.microsoft.com/office/powerpoint/2010/main" val="301051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37A5C4-8703-B2D3-192E-5BE64C34E7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808543-BCFB-2712-17AC-3D58A4C941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B0FE79-C513-F28C-999F-D40AE9127E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EBEA1F-48B1-3749-B062-9D0E7ECA5A46}" type="datetimeFigureOut">
              <a:rPr lang="en-US" smtClean="0"/>
              <a:t>8/4/2024</a:t>
            </a:fld>
            <a:endParaRPr lang="en-US"/>
          </a:p>
        </p:txBody>
      </p:sp>
      <p:sp>
        <p:nvSpPr>
          <p:cNvPr id="5" name="Footer Placeholder 4">
            <a:extLst>
              <a:ext uri="{FF2B5EF4-FFF2-40B4-BE49-F238E27FC236}">
                <a16:creationId xmlns:a16="http://schemas.microsoft.com/office/drawing/2014/main" id="{8982C99E-1905-9C17-FE4F-AF1F300358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04E4B9A-1827-B25D-7EDD-CDFBCCE1AF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E5CB06B-D0E1-3347-9033-34397B6F2BAC}" type="slidenum">
              <a:rPr lang="en-US" smtClean="0"/>
              <a:t>‹#›</a:t>
            </a:fld>
            <a:endParaRPr lang="en-US"/>
          </a:p>
        </p:txBody>
      </p:sp>
    </p:spTree>
    <p:extLst>
      <p:ext uri="{BB962C8B-B14F-4D97-AF65-F5344CB8AC3E}">
        <p14:creationId xmlns:p14="http://schemas.microsoft.com/office/powerpoint/2010/main" val="15231613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654040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3887525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1891440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2684918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2882717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841150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1949750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191386" y="0"/>
            <a:ext cx="12192000" cy="6858000"/>
          </a:xfrm>
          <a:prstGeom prst="rect">
            <a:avLst/>
          </a:prstGeom>
        </p:spPr>
      </p:pic>
    </p:spTree>
    <p:extLst>
      <p:ext uri="{BB962C8B-B14F-4D97-AF65-F5344CB8AC3E}">
        <p14:creationId xmlns:p14="http://schemas.microsoft.com/office/powerpoint/2010/main" val="3886361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2341941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3927202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3015934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125506" y="0"/>
            <a:ext cx="12192000" cy="6858000"/>
          </a:xfrm>
          <a:prstGeom prst="rect">
            <a:avLst/>
          </a:prstGeom>
        </p:spPr>
      </p:pic>
    </p:spTree>
    <p:extLst>
      <p:ext uri="{BB962C8B-B14F-4D97-AF65-F5344CB8AC3E}">
        <p14:creationId xmlns:p14="http://schemas.microsoft.com/office/powerpoint/2010/main" val="330634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2044123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7DE98F4-E47B-FC18-182D-3AC7A0B29A54}"/>
              </a:ext>
            </a:extLst>
          </p:cNvPr>
          <p:cNvPicPr>
            <a:picLocks noChangeAspect="1"/>
          </p:cNvPicPr>
          <p:nvPr/>
        </p:nvPicPr>
        <p:blipFill>
          <a:blip r:embed="rId3"/>
          <a:srcRect/>
          <a:stretch/>
        </p:blipFill>
        <p:spPr>
          <a:xfrm>
            <a:off x="0" y="0"/>
            <a:ext cx="12192000" cy="6858000"/>
          </a:xfrm>
          <a:prstGeom prst="rect">
            <a:avLst/>
          </a:prstGeom>
        </p:spPr>
      </p:pic>
    </p:spTree>
    <p:extLst>
      <p:ext uri="{BB962C8B-B14F-4D97-AF65-F5344CB8AC3E}">
        <p14:creationId xmlns:p14="http://schemas.microsoft.com/office/powerpoint/2010/main" val="13587710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J11093 - Craft Beer Strategy - v2" id="{0F73831F-9762-AC47-B7A2-DE5206136CF4}" vid="{8F08A7C8-7EFE-9D4C-B249-367FBAF593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J11093 - Craft Beer Strategy v2</Template>
  <Application>Microsoft Office PowerPoint</Application>
  <PresentationFormat>Widescreen</PresentationFormat>
  <Slides>14</Slides>
  <Notes>14</Notes>
  <HiddenSlides>0</HiddenSlide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 Berry</dc:creator>
  <cp:revision>41</cp:revision>
  <dcterms:created xsi:type="dcterms:W3CDTF">2024-07-25T14:58:14Z</dcterms:created>
  <dcterms:modified xsi:type="dcterms:W3CDTF">2024-08-05T00:30:46Z</dcterms:modified>
</cp:coreProperties>
</file>